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7" r:id="rId1"/>
  </p:sldMasterIdLst>
  <p:notesMasterIdLst>
    <p:notesMasterId r:id="rId14"/>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chitasabat0060@gmail.com" initials="s" lastIdx="2" clrIdx="0">
    <p:extLst>
      <p:ext uri="{19B8F6BF-5375-455C-9EA6-DF929625EA0E}">
        <p15:presenceInfo xmlns:p15="http://schemas.microsoft.com/office/powerpoint/2012/main" userId="1ddafa1f133775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0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5" autoAdjust="0"/>
    <p:restoredTop sz="89362" autoAdjust="0"/>
  </p:normalViewPr>
  <p:slideViewPr>
    <p:cSldViewPr snapToGrid="0">
      <p:cViewPr varScale="1">
        <p:scale>
          <a:sx n="77" d="100"/>
          <a:sy n="77"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D6F09-1E30-4822-A1AA-2855B821BD4B}" type="datetimeFigureOut">
              <a:rPr lang="en-GB" smtClean="0"/>
              <a:t>20/03/2023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2CF19-4413-4A9A-8CCA-BA07B27CC58B}" type="slidenum">
              <a:rPr lang="en-GB" smtClean="0"/>
              <a:t>‹#›</a:t>
            </a:fld>
            <a:endParaRPr lang="en-GB"/>
          </a:p>
        </p:txBody>
      </p:sp>
    </p:spTree>
    <p:extLst>
      <p:ext uri="{BB962C8B-B14F-4D97-AF65-F5344CB8AC3E}">
        <p14:creationId xmlns:p14="http://schemas.microsoft.com/office/powerpoint/2010/main" val="16432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3/20/2023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342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6424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7731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689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086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0051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262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9538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8538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210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079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77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532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675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700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440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653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3/20/2023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655172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82582" TargetMode="External"/><Relationship Id="rId7" Type="http://schemas.openxmlformats.org/officeDocument/2006/relationships/hyperlink" Target="https://pixabay.com/en/clock-time-hour-minute-wall-clock-30314/" TargetMode="External"/><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onlinenetworkofeducators.org/showcase/section-b/"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tualidadhardware.com/blurry-lights-beyond-the-dock-photography-hd-wallpaper-2560x1440-2536-jpg/"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orange-cube-1340185/"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question-mark-question-response-1019993/"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oreverastudent.com/2016/08/how-to-learn-foreign-language-fast-and.html" TargetMode="External"/><Relationship Id="rId7" Type="http://schemas.openxmlformats.org/officeDocument/2006/relationships/hyperlink" Target="https://pxhere.com/en/photo/1627411" TargetMode="Externa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hyperlink" Target="https://pixabay.com/en/skyscrapers-globe-earth-world-road-1805227/"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16E98D-9687-E699-E8FB-11ED698D095B}"/>
              </a:ext>
            </a:extLst>
          </p:cNvPr>
          <p:cNvPicPr>
            <a:picLocks noChangeAspect="1"/>
          </p:cNvPicPr>
          <p:nvPr/>
        </p:nvPicPr>
        <p:blipFill>
          <a:blip r:embed="rId2"/>
          <a:stretch>
            <a:fillRect/>
          </a:stretch>
        </p:blipFill>
        <p:spPr>
          <a:xfrm>
            <a:off x="610331" y="609600"/>
            <a:ext cx="10971338" cy="3403601"/>
          </a:xfrm>
          <a:prstGeom prst="roundRect">
            <a:avLst>
              <a:gd name="adj" fmla="val 8594"/>
            </a:avLst>
          </a:prstGeom>
          <a:solidFill>
            <a:srgbClr val="FFFFFF">
              <a:shade val="85000"/>
            </a:srgbClr>
          </a:solidFill>
          <a:ln>
            <a:noFill/>
          </a:ln>
          <a:effectLst>
            <a:glow rad="228600">
              <a:schemeClr val="accent5">
                <a:satMod val="175000"/>
                <a:alpha val="40000"/>
              </a:schemeClr>
            </a:glow>
            <a:reflection blurRad="12700" stA="38000" endPos="28000" dist="5000" dir="5400000" sy="-100000" algn="bl" rotWithShape="0"/>
          </a:effectLst>
          <a:scene3d>
            <a:camera prst="perspectiveRight"/>
            <a:lightRig rig="threePt" dir="t"/>
          </a:scene3d>
        </p:spPr>
      </p:pic>
      <p:sp>
        <p:nvSpPr>
          <p:cNvPr id="11" name="Title 9">
            <a:extLst>
              <a:ext uri="{FF2B5EF4-FFF2-40B4-BE49-F238E27FC236}">
                <a16:creationId xmlns:a16="http://schemas.microsoft.com/office/drawing/2014/main" id="{3ED0161D-3DF6-2BB5-7F25-5E20FDE2EFEB}"/>
              </a:ext>
            </a:extLst>
          </p:cNvPr>
          <p:cNvSpPr>
            <a:spLocks noGrp="1"/>
          </p:cNvSpPr>
          <p:nvPr>
            <p:ph type="title"/>
          </p:nvPr>
        </p:nvSpPr>
        <p:spPr>
          <a:xfrm>
            <a:off x="2062480" y="5242560"/>
            <a:ext cx="10129520" cy="883920"/>
          </a:xfrm>
          <a:solidFill>
            <a:srgbClr val="FFC000"/>
          </a:solidFill>
          <a:ln>
            <a:noFill/>
          </a:ln>
          <a:effectLst>
            <a:reflection blurRad="6350" stA="50000" endA="275" endPos="40000" dist="101600" dir="5400000" sy="-100000" algn="bl" rotWithShape="0"/>
          </a:effectLst>
          <a:scene3d>
            <a:camera prst="orthographicFront">
              <a:rot lat="0" lon="0" rev="0"/>
            </a:camera>
            <a:lightRig rig="chilly" dir="t">
              <a:rot lat="0" lon="0" rev="18480000"/>
            </a:lightRig>
          </a:scene3d>
          <a:sp3d prstMaterial="clear"/>
        </p:spPr>
        <p:txBody>
          <a:bodyPr>
            <a:normAutofit fontScale="90000"/>
          </a:bodyPr>
          <a:lstStyle/>
          <a:p>
            <a:r>
              <a:rPr lang="en-IN" sz="5400" b="1" dirty="0">
                <a:solidFill>
                  <a:srgbClr val="C00000"/>
                </a:solidFill>
                <a:effectLst>
                  <a:outerShdw blurRad="38100" dist="38100" dir="2700000" algn="tl">
                    <a:srgbClr val="000000">
                      <a:alpha val="43137"/>
                    </a:srgbClr>
                  </a:outerShdw>
                </a:effectLst>
                <a:latin typeface="Algerian" panose="04020705040A02060702" pitchFamily="82" charset="0"/>
              </a:rPr>
              <a:t>        LANGUAGE TRANSLATOR </a:t>
            </a:r>
            <a:endParaRPr lang="en-GB" sz="5400" b="1" dirty="0">
              <a:solidFill>
                <a:srgbClr val="C00000"/>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913289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3C5749-9D2D-08FC-4AA3-2CED64F232C6}"/>
              </a:ext>
            </a:extLst>
          </p:cNvPr>
          <p:cNvSpPr txBox="1"/>
          <p:nvPr/>
        </p:nvSpPr>
        <p:spPr>
          <a:xfrm>
            <a:off x="4482548" y="0"/>
            <a:ext cx="2604052" cy="523220"/>
          </a:xfrm>
          <a:prstGeom prst="rect">
            <a:avLst/>
          </a:prstGeom>
          <a:noFill/>
        </p:spPr>
        <p:txBody>
          <a:bodyPr wrap="square" rtlCol="0">
            <a:spAutoFit/>
          </a:bodyPr>
          <a:lstStyle/>
          <a:p>
            <a:r>
              <a:rPr lang="en-IN" sz="2800" b="1" i="1" u="sng" dirty="0">
                <a:solidFill>
                  <a:srgbClr val="C00000"/>
                </a:solidFill>
                <a:effectLst>
                  <a:outerShdw blurRad="38100" dist="38100" dir="2700000" algn="tl">
                    <a:srgbClr val="000000">
                      <a:alpha val="43137"/>
                    </a:srgbClr>
                  </a:outerShdw>
                </a:effectLst>
                <a:latin typeface="Arial Black" panose="020B0A04020102020204" pitchFamily="34" charset="0"/>
              </a:rPr>
              <a:t>BENEFITS</a:t>
            </a:r>
            <a:endParaRPr lang="en-GB" sz="2800" b="1" i="1" u="sng" dirty="0">
              <a:solidFill>
                <a:srgbClr val="C00000"/>
              </a:solidFill>
              <a:effectLst>
                <a:outerShdw blurRad="38100" dist="38100" dir="2700000" algn="tl">
                  <a:srgbClr val="000000">
                    <a:alpha val="43137"/>
                  </a:srgbClr>
                </a:outerShdw>
              </a:effectLst>
              <a:latin typeface="Arial Black" panose="020B0A04020102020204" pitchFamily="34" charset="0"/>
            </a:endParaRPr>
          </a:p>
        </p:txBody>
      </p:sp>
      <p:sp>
        <p:nvSpPr>
          <p:cNvPr id="3" name="Oval 2">
            <a:extLst>
              <a:ext uri="{FF2B5EF4-FFF2-40B4-BE49-F238E27FC236}">
                <a16:creationId xmlns:a16="http://schemas.microsoft.com/office/drawing/2014/main" id="{7FFF9506-9010-D56A-B739-184A1D4AC588}"/>
              </a:ext>
            </a:extLst>
          </p:cNvPr>
          <p:cNvSpPr/>
          <p:nvPr/>
        </p:nvSpPr>
        <p:spPr>
          <a:xfrm>
            <a:off x="337930" y="535990"/>
            <a:ext cx="1242392" cy="120618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C00000"/>
                </a:solidFill>
                <a:latin typeface="Arial Black" panose="020B0A04020102020204" pitchFamily="34" charset="0"/>
              </a:rPr>
              <a:t>08</a:t>
            </a:r>
            <a:endParaRPr lang="en-GB" sz="2400" dirty="0">
              <a:solidFill>
                <a:srgbClr val="C00000"/>
              </a:solidFill>
              <a:latin typeface="Arial Black" panose="020B0A04020102020204" pitchFamily="34" charset="0"/>
            </a:endParaRPr>
          </a:p>
        </p:txBody>
      </p:sp>
      <p:sp>
        <p:nvSpPr>
          <p:cNvPr id="8" name="TextBox 7">
            <a:extLst>
              <a:ext uri="{FF2B5EF4-FFF2-40B4-BE49-F238E27FC236}">
                <a16:creationId xmlns:a16="http://schemas.microsoft.com/office/drawing/2014/main" id="{75A2829B-5077-CFA4-3129-8900B7AA4F2B}"/>
              </a:ext>
            </a:extLst>
          </p:cNvPr>
          <p:cNvSpPr txBox="1"/>
          <p:nvPr/>
        </p:nvSpPr>
        <p:spPr>
          <a:xfrm>
            <a:off x="0" y="3066389"/>
            <a:ext cx="12192000" cy="3061252"/>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GB" dirty="0"/>
          </a:p>
        </p:txBody>
      </p:sp>
      <p:sp>
        <p:nvSpPr>
          <p:cNvPr id="10" name="TextBox 9">
            <a:extLst>
              <a:ext uri="{FF2B5EF4-FFF2-40B4-BE49-F238E27FC236}">
                <a16:creationId xmlns:a16="http://schemas.microsoft.com/office/drawing/2014/main" id="{4B6E9D99-2E14-E2DA-E993-B2AA3F76182C}"/>
              </a:ext>
            </a:extLst>
          </p:cNvPr>
          <p:cNvSpPr txBox="1"/>
          <p:nvPr/>
        </p:nvSpPr>
        <p:spPr>
          <a:xfrm flipH="1">
            <a:off x="546651" y="3429001"/>
            <a:ext cx="3071191" cy="1424026"/>
          </a:xfrm>
          <a:prstGeom prst="rect">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txBody>
          <a:bodyPr wrap="square" rtlCol="0">
            <a:spAutoFit/>
          </a:bodyPr>
          <a:lstStyle/>
          <a:p>
            <a:endParaRPr lang="en-GB" dirty="0"/>
          </a:p>
        </p:txBody>
      </p:sp>
      <p:sp>
        <p:nvSpPr>
          <p:cNvPr id="14" name="TextBox 13">
            <a:extLst>
              <a:ext uri="{FF2B5EF4-FFF2-40B4-BE49-F238E27FC236}">
                <a16:creationId xmlns:a16="http://schemas.microsoft.com/office/drawing/2014/main" id="{3365142A-B0BB-68C4-D1D5-7E60FFE4F6E5}"/>
              </a:ext>
            </a:extLst>
          </p:cNvPr>
          <p:cNvSpPr txBox="1"/>
          <p:nvPr/>
        </p:nvSpPr>
        <p:spPr>
          <a:xfrm flipH="1">
            <a:off x="7682947" y="3429000"/>
            <a:ext cx="3210339" cy="1424026"/>
          </a:xfrm>
          <a:prstGeom prst="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p:spPr>
        <p:txBody>
          <a:bodyPr wrap="square" rtlCol="0">
            <a:spAutoFit/>
          </a:bodyPr>
          <a:lstStyle/>
          <a:p>
            <a:endParaRPr lang="en-GB" dirty="0"/>
          </a:p>
        </p:txBody>
      </p:sp>
      <p:sp>
        <p:nvSpPr>
          <p:cNvPr id="16" name="TextBox 15">
            <a:extLst>
              <a:ext uri="{FF2B5EF4-FFF2-40B4-BE49-F238E27FC236}">
                <a16:creationId xmlns:a16="http://schemas.microsoft.com/office/drawing/2014/main" id="{2993E09C-73D5-3FE3-4FBC-61D4C5390689}"/>
              </a:ext>
            </a:extLst>
          </p:cNvPr>
          <p:cNvSpPr txBox="1"/>
          <p:nvPr/>
        </p:nvSpPr>
        <p:spPr>
          <a:xfrm flipH="1">
            <a:off x="546651" y="5207416"/>
            <a:ext cx="3381289" cy="400110"/>
          </a:xfrm>
          <a:prstGeom prst="rect">
            <a:avLst/>
          </a:prstGeom>
          <a:noFill/>
        </p:spPr>
        <p:txBody>
          <a:bodyPr wrap="square" rtlCol="0">
            <a:spAutoFit/>
          </a:bodyPr>
          <a:lstStyle/>
          <a:p>
            <a:r>
              <a:rPr lang="en-IN" sz="2000" dirty="0">
                <a:solidFill>
                  <a:schemeClr val="bg1">
                    <a:lumMod val="95000"/>
                  </a:schemeClr>
                </a:solidFill>
              </a:rPr>
              <a:t>PROVIDES INTERACTION</a:t>
            </a:r>
            <a:endParaRPr lang="en-GB" sz="2000" dirty="0">
              <a:solidFill>
                <a:schemeClr val="bg1">
                  <a:lumMod val="95000"/>
                </a:schemeClr>
              </a:solidFill>
            </a:endParaRPr>
          </a:p>
        </p:txBody>
      </p:sp>
      <p:sp>
        <p:nvSpPr>
          <p:cNvPr id="18" name="TextBox 17">
            <a:extLst>
              <a:ext uri="{FF2B5EF4-FFF2-40B4-BE49-F238E27FC236}">
                <a16:creationId xmlns:a16="http://schemas.microsoft.com/office/drawing/2014/main" id="{3BBB812D-41D1-5294-9B09-54ED55994CFA}"/>
              </a:ext>
            </a:extLst>
          </p:cNvPr>
          <p:cNvSpPr txBox="1"/>
          <p:nvPr/>
        </p:nvSpPr>
        <p:spPr>
          <a:xfrm flipH="1">
            <a:off x="8408503" y="5108713"/>
            <a:ext cx="3041373" cy="400110"/>
          </a:xfrm>
          <a:prstGeom prst="rect">
            <a:avLst/>
          </a:prstGeom>
          <a:noFill/>
        </p:spPr>
        <p:txBody>
          <a:bodyPr wrap="square" rtlCol="0">
            <a:spAutoFit/>
          </a:bodyPr>
          <a:lstStyle/>
          <a:p>
            <a:r>
              <a:rPr lang="en-IN" sz="2000" dirty="0">
                <a:solidFill>
                  <a:schemeClr val="bg1">
                    <a:lumMod val="95000"/>
                  </a:schemeClr>
                </a:solidFill>
              </a:rPr>
              <a:t>SAVES TIME</a:t>
            </a:r>
            <a:endParaRPr lang="en-GB" sz="2000" dirty="0">
              <a:solidFill>
                <a:schemeClr val="bg1">
                  <a:lumMod val="95000"/>
                </a:schemeClr>
              </a:solidFill>
            </a:endParaRPr>
          </a:p>
        </p:txBody>
      </p:sp>
      <p:sp>
        <p:nvSpPr>
          <p:cNvPr id="20" name="TextBox 19">
            <a:extLst>
              <a:ext uri="{FF2B5EF4-FFF2-40B4-BE49-F238E27FC236}">
                <a16:creationId xmlns:a16="http://schemas.microsoft.com/office/drawing/2014/main" id="{EDA2A807-A001-7117-F234-3DC3A5AFE9AF}"/>
              </a:ext>
            </a:extLst>
          </p:cNvPr>
          <p:cNvSpPr txBox="1"/>
          <p:nvPr/>
        </p:nvSpPr>
        <p:spPr>
          <a:xfrm flipH="1">
            <a:off x="2852529" y="730359"/>
            <a:ext cx="6619459"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INDEPENDENT WORKING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QUICK CARRER PROGRESSION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LEARNING NEW THINGS EVERY TIME</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ACTING AS A NETWORK COMPONENT</a:t>
            </a:r>
            <a:endParaRPr lang="en-GB" dirty="0"/>
          </a:p>
        </p:txBody>
      </p:sp>
    </p:spTree>
    <p:extLst>
      <p:ext uri="{BB962C8B-B14F-4D97-AF65-F5344CB8AC3E}">
        <p14:creationId xmlns:p14="http://schemas.microsoft.com/office/powerpoint/2010/main" val="189652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B9E0EE-2ADD-F222-90A7-3F1C5E4D878A}"/>
              </a:ext>
            </a:extLst>
          </p:cNvPr>
          <p:cNvSpPr txBox="1"/>
          <p:nvPr/>
        </p:nvSpPr>
        <p:spPr>
          <a:xfrm>
            <a:off x="3901440" y="0"/>
            <a:ext cx="5628640" cy="584775"/>
          </a:xfrm>
          <a:prstGeom prst="rect">
            <a:avLst/>
          </a:prstGeom>
          <a:noFill/>
        </p:spPr>
        <p:txBody>
          <a:bodyPr wrap="square" rtlCol="0">
            <a:spAutoFit/>
          </a:bodyPr>
          <a:lstStyle/>
          <a:p>
            <a:r>
              <a:rPr lang="en-IN" sz="3200" b="1" i="1" u="sng" dirty="0">
                <a:solidFill>
                  <a:srgbClr val="C00000"/>
                </a:solidFill>
                <a:latin typeface="Arial Black" panose="020B0A04020102020204" pitchFamily="34" charset="0"/>
              </a:rPr>
              <a:t>CONCLUSION</a:t>
            </a:r>
            <a:endParaRPr lang="en-GB" sz="3200" b="1" i="1" u="sng" dirty="0">
              <a:solidFill>
                <a:srgbClr val="C00000"/>
              </a:solidFill>
              <a:latin typeface="Arial Black" panose="020B0A04020102020204" pitchFamily="34" charset="0"/>
            </a:endParaRPr>
          </a:p>
        </p:txBody>
      </p:sp>
      <p:sp>
        <p:nvSpPr>
          <p:cNvPr id="4" name="Oval 3">
            <a:extLst>
              <a:ext uri="{FF2B5EF4-FFF2-40B4-BE49-F238E27FC236}">
                <a16:creationId xmlns:a16="http://schemas.microsoft.com/office/drawing/2014/main" id="{08646926-630A-ACC4-1B59-61238C73C961}"/>
              </a:ext>
            </a:extLst>
          </p:cNvPr>
          <p:cNvSpPr/>
          <p:nvPr/>
        </p:nvSpPr>
        <p:spPr>
          <a:xfrm>
            <a:off x="1203960" y="721360"/>
            <a:ext cx="1153159" cy="11379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effectLst>
                  <a:outerShdw blurRad="38100" dist="38100" dir="2700000" algn="tl">
                    <a:srgbClr val="000000">
                      <a:alpha val="43137"/>
                    </a:srgbClr>
                  </a:outerShdw>
                </a:effectLst>
                <a:latin typeface="Arial Black" panose="020B0A04020102020204" pitchFamily="34" charset="0"/>
              </a:rPr>
              <a:t>09</a:t>
            </a:r>
            <a:endParaRPr lang="en-GB" sz="3200" b="1" dirty="0">
              <a:solidFill>
                <a:srgbClr val="C00000"/>
              </a:solidFill>
              <a:effectLst>
                <a:outerShdw blurRad="38100" dist="38100" dir="2700000" algn="tl">
                  <a:srgbClr val="000000">
                    <a:alpha val="43137"/>
                  </a:srgbClr>
                </a:outerShdw>
              </a:effectLst>
              <a:latin typeface="Arial Black" panose="020B0A04020102020204" pitchFamily="34" charset="0"/>
            </a:endParaRPr>
          </a:p>
        </p:txBody>
      </p:sp>
      <p:sp>
        <p:nvSpPr>
          <p:cNvPr id="5" name="TextBox 4">
            <a:extLst>
              <a:ext uri="{FF2B5EF4-FFF2-40B4-BE49-F238E27FC236}">
                <a16:creationId xmlns:a16="http://schemas.microsoft.com/office/drawing/2014/main" id="{17B4B155-9E39-ACA1-EBBE-509A0266D516}"/>
              </a:ext>
            </a:extLst>
          </p:cNvPr>
          <p:cNvSpPr txBox="1"/>
          <p:nvPr/>
        </p:nvSpPr>
        <p:spPr>
          <a:xfrm flipH="1">
            <a:off x="2905760" y="1473200"/>
            <a:ext cx="8082279" cy="3046988"/>
          </a:xfrm>
          <a:prstGeom prst="rect">
            <a:avLst/>
          </a:prstGeom>
          <a:noFill/>
        </p:spPr>
        <p:txBody>
          <a:bodyPr wrap="square" rtlCol="0">
            <a:spAutoFit/>
          </a:bodyPr>
          <a:lstStyle/>
          <a:p>
            <a:pPr marL="457200" indent="-457200" algn="just">
              <a:buFont typeface="Wingdings" panose="05000000000000000000" pitchFamily="2" charset="2"/>
              <a:buChar char="Ø"/>
            </a:pPr>
            <a:r>
              <a:rPr lang="en-GB" sz="3200" dirty="0">
                <a:solidFill>
                  <a:srgbClr val="7030A0"/>
                </a:solidFill>
                <a:effectLst/>
                <a:latin typeface="Times New Roman" panose="02020603050405020304" pitchFamily="18" charset="0"/>
                <a:ea typeface="Times New Roman" panose="02020603050405020304" pitchFamily="18" charset="0"/>
              </a:rPr>
              <a:t>A good translation is a translation that can be a bridge of communication between two languages. </a:t>
            </a:r>
          </a:p>
          <a:p>
            <a:pPr marL="457200" indent="-457200" algn="just">
              <a:buFont typeface="Wingdings" panose="05000000000000000000" pitchFamily="2" charset="2"/>
              <a:buChar char="Ø"/>
            </a:pPr>
            <a:r>
              <a:rPr lang="en-GB" sz="3200" dirty="0">
                <a:solidFill>
                  <a:srgbClr val="7030A0"/>
                </a:solidFill>
                <a:effectLst/>
                <a:latin typeface="Times New Roman" panose="02020603050405020304" pitchFamily="18" charset="0"/>
                <a:ea typeface="Times New Roman" panose="02020603050405020304" pitchFamily="18" charset="0"/>
              </a:rPr>
              <a:t>This is line with the purpose of translation, which is to produce translated works and to help overcome language differences in.</a:t>
            </a:r>
          </a:p>
        </p:txBody>
      </p:sp>
    </p:spTree>
    <p:extLst>
      <p:ext uri="{BB962C8B-B14F-4D97-AF65-F5344CB8AC3E}">
        <p14:creationId xmlns:p14="http://schemas.microsoft.com/office/powerpoint/2010/main" val="24481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C385C8-A53C-9E17-F479-CD4E28A06317}"/>
              </a:ext>
            </a:extLst>
          </p:cNvPr>
          <p:cNvSpPr txBox="1"/>
          <p:nvPr/>
        </p:nvSpPr>
        <p:spPr>
          <a:xfrm>
            <a:off x="0" y="0"/>
            <a:ext cx="12192000" cy="617728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GB" dirty="0"/>
          </a:p>
        </p:txBody>
      </p:sp>
      <p:sp>
        <p:nvSpPr>
          <p:cNvPr id="4" name="TextBox 3">
            <a:extLst>
              <a:ext uri="{FF2B5EF4-FFF2-40B4-BE49-F238E27FC236}">
                <a16:creationId xmlns:a16="http://schemas.microsoft.com/office/drawing/2014/main" id="{363F51E7-5CD5-05BA-5C48-95E6C134DA1B}"/>
              </a:ext>
            </a:extLst>
          </p:cNvPr>
          <p:cNvSpPr txBox="1"/>
          <p:nvPr/>
        </p:nvSpPr>
        <p:spPr>
          <a:xfrm>
            <a:off x="2560320" y="1483360"/>
            <a:ext cx="7467600" cy="30469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effectLst>
            <a:glow rad="63500">
              <a:schemeClr val="accent3">
                <a:satMod val="175000"/>
                <a:alpha val="40000"/>
              </a:schemeClr>
            </a:glow>
            <a:innerShdw blurRad="114300">
              <a:prstClr val="black"/>
            </a:innerShdw>
          </a:effectLst>
          <a:scene3d>
            <a:camera prst="perspectiveLeft"/>
            <a:lightRig rig="threePt" dir="t"/>
          </a:scene3d>
          <a:sp3d>
            <a:bevelT w="165100" prst="coolSlant"/>
          </a:sp3d>
        </p:spPr>
        <p:txBody>
          <a:bodyPr wrap="square" rtlCol="0">
            <a:spAutoFit/>
          </a:bodyPr>
          <a:lstStyle/>
          <a:p>
            <a:r>
              <a:rPr lang="en-IN" sz="9600" dirty="0">
                <a:solidFill>
                  <a:schemeClr val="bg2"/>
                </a:solidFill>
                <a:latin typeface="Arial Black" panose="020B0A04020102020204" pitchFamily="34" charset="0"/>
              </a:rPr>
              <a:t>  THANK</a:t>
            </a:r>
          </a:p>
          <a:p>
            <a:r>
              <a:rPr lang="en-IN" sz="9600" dirty="0">
                <a:solidFill>
                  <a:schemeClr val="bg2"/>
                </a:solidFill>
                <a:latin typeface="Arial Black" panose="020B0A04020102020204" pitchFamily="34" charset="0"/>
              </a:rPr>
              <a:t>     YOU</a:t>
            </a:r>
            <a:endParaRPr lang="en-GB" sz="9600" dirty="0">
              <a:solidFill>
                <a:schemeClr val="bg2"/>
              </a:solidFill>
              <a:latin typeface="Arial Black" panose="020B0A04020102020204" pitchFamily="34" charset="0"/>
            </a:endParaRPr>
          </a:p>
        </p:txBody>
      </p:sp>
    </p:spTree>
    <p:extLst>
      <p:ext uri="{BB962C8B-B14F-4D97-AF65-F5344CB8AC3E}">
        <p14:creationId xmlns:p14="http://schemas.microsoft.com/office/powerpoint/2010/main" val="2345364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9AFE155-96B2-C29D-E631-7CA319B708A8}"/>
              </a:ext>
            </a:extLst>
          </p:cNvPr>
          <p:cNvSpPr txBox="1"/>
          <p:nvPr/>
        </p:nvSpPr>
        <p:spPr>
          <a:xfrm>
            <a:off x="-19665" y="19664"/>
            <a:ext cx="12211665" cy="692977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solidFill>
              <a:schemeClr val="accent5">
                <a:lumMod val="75000"/>
              </a:schemeClr>
            </a:solidFill>
          </a:ln>
        </p:spPr>
        <p:txBody>
          <a:bodyPr wrap="square" rtlCol="0">
            <a:spAutoFit/>
          </a:bodyPr>
          <a:lstStyle/>
          <a:p>
            <a:r>
              <a:rPr lang="en-IN" sz="2000" dirty="0">
                <a:solidFill>
                  <a:srgbClr val="C00000"/>
                </a:solidFill>
                <a:latin typeface="Arial Black" panose="020B0A04020102020204" pitchFamily="34" charset="0"/>
                <a:ea typeface="Calibri" panose="020F0502020204030204" pitchFamily="34" charset="0"/>
                <a:cs typeface="Calibri" panose="020F0502020204030204" pitchFamily="34" charset="0"/>
              </a:rPr>
              <a:t>                                                       </a:t>
            </a:r>
            <a:r>
              <a:rPr lang="en-IN" sz="3600" i="1" u="sng" dirty="0">
                <a:solidFill>
                  <a:srgbClr val="C00000"/>
                </a:solidFill>
                <a:latin typeface="Arial Black" panose="020B0A04020102020204" pitchFamily="34" charset="0"/>
                <a:ea typeface="Calibri" panose="020F0502020204030204" pitchFamily="34" charset="0"/>
                <a:cs typeface="Calibri" panose="020F0502020204030204" pitchFamily="34" charset="0"/>
              </a:rPr>
              <a:t>CONTENTS</a:t>
            </a:r>
            <a:endParaRPr lang="en-IN" sz="2000" i="1" u="sng" dirty="0">
              <a:solidFill>
                <a:srgbClr val="C00000"/>
              </a:solidFill>
              <a:latin typeface="Arial Black" panose="020B0A04020102020204" pitchFamily="34" charset="0"/>
              <a:ea typeface="Calibri" panose="020F0502020204030204" pitchFamily="34" charset="0"/>
              <a:cs typeface="Calibri" panose="020F0502020204030204" pitchFamily="34" charset="0"/>
            </a:endParaRPr>
          </a:p>
          <a:p>
            <a:pPr algn="just"/>
            <a:r>
              <a:rPr lang="en-IN" sz="2000" dirty="0">
                <a:solidFill>
                  <a:schemeClr val="accent5">
                    <a:lumMod val="20000"/>
                    <a:lumOff val="80000"/>
                  </a:schemeClr>
                </a:solidFill>
              </a:rPr>
              <a:t>INTRODUCTION</a:t>
            </a:r>
            <a:r>
              <a:rPr lang="en-IN" sz="2000" dirty="0"/>
              <a:t> </a:t>
            </a:r>
          </a:p>
          <a:p>
            <a:pPr algn="just"/>
            <a:endParaRPr lang="en-IN" sz="2000" dirty="0"/>
          </a:p>
          <a:p>
            <a:pPr algn="just"/>
            <a:r>
              <a:rPr lang="en-IN" sz="2000" dirty="0">
                <a:solidFill>
                  <a:schemeClr val="accent5">
                    <a:lumMod val="20000"/>
                    <a:lumOff val="80000"/>
                  </a:schemeClr>
                </a:solidFill>
              </a:rPr>
              <a:t>OBJECTIVE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WHY TRANSLATION NECESSARY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WHY WE NEED IT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BACKGROUND OF STUDY</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MODES OF LANGUAGE TRANSLATION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FUTURE SCOPE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LANGUAGES USED</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BENEFITS </a:t>
            </a:r>
          </a:p>
          <a:p>
            <a:pPr algn="just"/>
            <a:endParaRPr lang="en-IN" sz="2000" dirty="0">
              <a:solidFill>
                <a:schemeClr val="accent5">
                  <a:lumMod val="20000"/>
                  <a:lumOff val="80000"/>
                </a:schemeClr>
              </a:solidFill>
            </a:endParaRPr>
          </a:p>
          <a:p>
            <a:pPr algn="just"/>
            <a:r>
              <a:rPr lang="en-IN" sz="2000" dirty="0">
                <a:solidFill>
                  <a:schemeClr val="accent5">
                    <a:lumMod val="20000"/>
                    <a:lumOff val="80000"/>
                  </a:schemeClr>
                </a:solidFill>
              </a:rPr>
              <a:t>CONCLUSION </a:t>
            </a:r>
          </a:p>
          <a:p>
            <a:pPr algn="just"/>
            <a:endParaRPr lang="en-GB" sz="2000" dirty="0"/>
          </a:p>
        </p:txBody>
      </p:sp>
      <p:sp>
        <p:nvSpPr>
          <p:cNvPr id="13" name="Diamond 12">
            <a:extLst>
              <a:ext uri="{FF2B5EF4-FFF2-40B4-BE49-F238E27FC236}">
                <a16:creationId xmlns:a16="http://schemas.microsoft.com/office/drawing/2014/main" id="{01D4BAA9-B8E5-6AB1-B095-BBD7E0A65818}"/>
              </a:ext>
            </a:extLst>
          </p:cNvPr>
          <p:cNvSpPr/>
          <p:nvPr/>
        </p:nvSpPr>
        <p:spPr>
          <a:xfrm>
            <a:off x="216310" y="324465"/>
            <a:ext cx="45719" cy="4571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038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BD181A-B8D7-BF00-C6D8-4F6E3F8BD7A6}"/>
              </a:ext>
            </a:extLst>
          </p:cNvPr>
          <p:cNvSpPr txBox="1"/>
          <p:nvPr/>
        </p:nvSpPr>
        <p:spPr>
          <a:xfrm flipH="1">
            <a:off x="3599727" y="0"/>
            <a:ext cx="3784920" cy="584775"/>
          </a:xfrm>
          <a:prstGeom prst="rect">
            <a:avLst/>
          </a:prstGeom>
          <a:noFill/>
        </p:spPr>
        <p:txBody>
          <a:bodyPr wrap="square" rtlCol="0">
            <a:spAutoFit/>
          </a:bodyPr>
          <a:lstStyle/>
          <a:p>
            <a:r>
              <a:rPr lang="en-IN" sz="3200" b="1" i="1" u="sng" dirty="0">
                <a:solidFill>
                  <a:srgbClr val="C00000"/>
                </a:solidFill>
                <a:latin typeface="Arial Black" panose="020B0A04020102020204" pitchFamily="34" charset="0"/>
              </a:rPr>
              <a:t>INTRODUCTION</a:t>
            </a:r>
            <a:r>
              <a:rPr lang="en-IN" b="1" i="1" u="sng" dirty="0"/>
              <a:t> </a:t>
            </a:r>
            <a:endParaRPr lang="en-GB" b="1" i="1" u="sng" dirty="0"/>
          </a:p>
        </p:txBody>
      </p:sp>
      <p:sp>
        <p:nvSpPr>
          <p:cNvPr id="8" name="TextBox 7">
            <a:extLst>
              <a:ext uri="{FF2B5EF4-FFF2-40B4-BE49-F238E27FC236}">
                <a16:creationId xmlns:a16="http://schemas.microsoft.com/office/drawing/2014/main" id="{C15539FC-4D9A-2DDE-5B14-715D9384576E}"/>
              </a:ext>
            </a:extLst>
          </p:cNvPr>
          <p:cNvSpPr txBox="1"/>
          <p:nvPr/>
        </p:nvSpPr>
        <p:spPr>
          <a:xfrm>
            <a:off x="2118167" y="1377388"/>
            <a:ext cx="10073833" cy="3170099"/>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a:latin typeface=" Arial Narrow"/>
              </a:rPr>
              <a:t>Translation is the process of converting a written source language text clearly, completely , accurately and appropriately in a target language .</a:t>
            </a:r>
          </a:p>
          <a:p>
            <a:pPr marL="342900" indent="-342900" algn="just">
              <a:buFont typeface="Wingdings" panose="05000000000000000000" pitchFamily="2" charset="2"/>
              <a:buChar char="Ø"/>
            </a:pPr>
            <a:endParaRPr lang="en-IN" sz="2000" dirty="0">
              <a:latin typeface=" Arial Narrow"/>
            </a:endParaRPr>
          </a:p>
          <a:p>
            <a:pPr marL="342900" indent="-342900" algn="just">
              <a:buFont typeface="Wingdings" panose="05000000000000000000" pitchFamily="2" charset="2"/>
              <a:buChar char="Ø"/>
            </a:pPr>
            <a:r>
              <a:rPr lang="en-IN" sz="2000" dirty="0">
                <a:latin typeface=" Arial Narrow"/>
              </a:rPr>
              <a:t>Translation allows information to be transferred across languages, expanding accessibility or the information .</a:t>
            </a:r>
          </a:p>
          <a:p>
            <a:pPr marL="342900" indent="-342900" algn="just">
              <a:buFont typeface="Wingdings" panose="05000000000000000000" pitchFamily="2" charset="2"/>
              <a:buChar char="Ø"/>
            </a:pPr>
            <a:endParaRPr lang="en-IN" sz="2000" dirty="0">
              <a:latin typeface=" Arial Narrow"/>
            </a:endParaRPr>
          </a:p>
          <a:p>
            <a:pPr marL="342900" indent="-342900" algn="just">
              <a:buFont typeface="Wingdings" panose="05000000000000000000" pitchFamily="2" charset="2"/>
              <a:buChar char="Ø"/>
            </a:pPr>
            <a:r>
              <a:rPr lang="en-IN" sz="2000" dirty="0">
                <a:latin typeface=" Arial Narrow"/>
              </a:rPr>
              <a:t>Translation process involves translation , editing , and proofreading . </a:t>
            </a:r>
          </a:p>
          <a:p>
            <a:pPr marL="342900" indent="-342900" algn="just">
              <a:buFont typeface="Wingdings" panose="05000000000000000000" pitchFamily="2" charset="2"/>
              <a:buChar char="Ø"/>
            </a:pPr>
            <a:endParaRPr lang="en-IN" sz="2000" dirty="0">
              <a:latin typeface=" Arial Narrow"/>
            </a:endParaRPr>
          </a:p>
          <a:p>
            <a:pPr marL="342900" indent="-342900" algn="just">
              <a:buFont typeface="Wingdings" panose="05000000000000000000" pitchFamily="2" charset="2"/>
              <a:buChar char="Ø"/>
            </a:pPr>
            <a:r>
              <a:rPr lang="en-IN" sz="2000" dirty="0">
                <a:latin typeface=" Arial Narrow"/>
              </a:rPr>
              <a:t>The word </a:t>
            </a:r>
            <a:r>
              <a:rPr lang="en-IN" sz="2000" i="1" u="sng" dirty="0">
                <a:solidFill>
                  <a:srgbClr val="0070C0"/>
                </a:solidFill>
                <a:latin typeface=" Arial Narrow"/>
              </a:rPr>
              <a:t>TRANSLATION</a:t>
            </a:r>
            <a:r>
              <a:rPr lang="en-IN" sz="2000" dirty="0">
                <a:latin typeface=" Arial Narrow"/>
              </a:rPr>
              <a:t>  refers to the product of this activity , the final target language text that will be published or distributed.</a:t>
            </a:r>
          </a:p>
        </p:txBody>
      </p:sp>
      <p:sp>
        <p:nvSpPr>
          <p:cNvPr id="10" name="Oval 9">
            <a:extLst>
              <a:ext uri="{FF2B5EF4-FFF2-40B4-BE49-F238E27FC236}">
                <a16:creationId xmlns:a16="http://schemas.microsoft.com/office/drawing/2014/main" id="{8A25B71D-BF1A-5305-6CF5-B10903E94AB9}"/>
              </a:ext>
            </a:extLst>
          </p:cNvPr>
          <p:cNvSpPr/>
          <p:nvPr/>
        </p:nvSpPr>
        <p:spPr>
          <a:xfrm>
            <a:off x="233680" y="304800"/>
            <a:ext cx="1422400" cy="141352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solidFill>
                  <a:srgbClr val="C00000"/>
                </a:solidFill>
                <a:latin typeface="Arial Black" panose="020B0A04020102020204" pitchFamily="34" charset="0"/>
              </a:rPr>
              <a:t>01</a:t>
            </a:r>
            <a:endParaRPr lang="en-GB" sz="4800"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200487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A4BB9-A05E-ABD0-7BA8-5BEA55D9C7DE}"/>
              </a:ext>
            </a:extLst>
          </p:cNvPr>
          <p:cNvSpPr txBox="1"/>
          <p:nvPr/>
        </p:nvSpPr>
        <p:spPr>
          <a:xfrm>
            <a:off x="4155311" y="1"/>
            <a:ext cx="3356659" cy="646332"/>
          </a:xfrm>
          <a:prstGeom prst="rect">
            <a:avLst/>
          </a:prstGeom>
          <a:noFill/>
        </p:spPr>
        <p:txBody>
          <a:bodyPr wrap="square" rtlCol="0">
            <a:spAutoFit/>
          </a:bodyPr>
          <a:lstStyle/>
          <a:p>
            <a:r>
              <a:rPr lang="en-IN" sz="3600" i="1" u="sng" dirty="0">
                <a:solidFill>
                  <a:srgbClr val="C00000"/>
                </a:solidFill>
                <a:latin typeface="Arial Black" panose="020B0A04020102020204" pitchFamily="34" charset="0"/>
              </a:rPr>
              <a:t>OBJECTIVE</a:t>
            </a:r>
            <a:endParaRPr lang="en-GB" sz="3600" i="1" u="sng" dirty="0">
              <a:solidFill>
                <a:srgbClr val="C00000"/>
              </a:solidFill>
              <a:latin typeface="Arial Black" panose="020B0A04020102020204" pitchFamily="34" charset="0"/>
            </a:endParaRPr>
          </a:p>
        </p:txBody>
      </p:sp>
      <p:sp>
        <p:nvSpPr>
          <p:cNvPr id="4" name="Oval 3">
            <a:extLst>
              <a:ext uri="{FF2B5EF4-FFF2-40B4-BE49-F238E27FC236}">
                <a16:creationId xmlns:a16="http://schemas.microsoft.com/office/drawing/2014/main" id="{56F36A51-EF6D-93FA-F092-0978813E2634}"/>
              </a:ext>
            </a:extLst>
          </p:cNvPr>
          <p:cNvSpPr/>
          <p:nvPr/>
        </p:nvSpPr>
        <p:spPr>
          <a:xfrm>
            <a:off x="172720" y="355601"/>
            <a:ext cx="1442720" cy="1523999"/>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solidFill>
                  <a:srgbClr val="C00000"/>
                </a:solidFill>
                <a:latin typeface="Arial Black" panose="020B0A04020102020204" pitchFamily="34" charset="0"/>
              </a:rPr>
              <a:t>02</a:t>
            </a:r>
            <a:endParaRPr lang="en-GB" sz="4000" dirty="0">
              <a:solidFill>
                <a:srgbClr val="C00000"/>
              </a:solidFill>
              <a:latin typeface="Arial Black" panose="020B0A04020102020204" pitchFamily="34" charset="0"/>
            </a:endParaRPr>
          </a:p>
        </p:txBody>
      </p:sp>
      <p:sp>
        <p:nvSpPr>
          <p:cNvPr id="6" name="TextBox 5">
            <a:extLst>
              <a:ext uri="{FF2B5EF4-FFF2-40B4-BE49-F238E27FC236}">
                <a16:creationId xmlns:a16="http://schemas.microsoft.com/office/drawing/2014/main" id="{FD1EF383-03EB-DD2A-6579-2EDACE270AA1}"/>
              </a:ext>
            </a:extLst>
          </p:cNvPr>
          <p:cNvSpPr txBox="1"/>
          <p:nvPr/>
        </p:nvSpPr>
        <p:spPr>
          <a:xfrm>
            <a:off x="2225040" y="944880"/>
            <a:ext cx="5110480" cy="1938992"/>
          </a:xfrm>
          <a:prstGeom prst="rect">
            <a:avLst/>
          </a:prstGeom>
          <a:noFill/>
        </p:spPr>
        <p:txBody>
          <a:bodyPr wrap="square" rtlCol="0">
            <a:spAutoFit/>
          </a:bodyPr>
          <a:lstStyle/>
          <a:p>
            <a:pPr algn="just"/>
            <a:r>
              <a:rPr lang="en-IN" sz="2400" dirty="0">
                <a:latin typeface="Arial Narrow" panose="020B0606020202030204" pitchFamily="34" charset="0"/>
              </a:rPr>
              <a:t>The goal of translation practice for non-specialist is to found the language skills of the learner , to refine their thematic and cultural knowledge and to encourage them to think and to react </a:t>
            </a:r>
            <a:r>
              <a:rPr lang="en-IN" dirty="0"/>
              <a:t>.</a:t>
            </a:r>
            <a:endParaRPr lang="en-GB" dirty="0"/>
          </a:p>
        </p:txBody>
      </p:sp>
      <p:pic>
        <p:nvPicPr>
          <p:cNvPr id="8" name="Picture 7">
            <a:extLst>
              <a:ext uri="{FF2B5EF4-FFF2-40B4-BE49-F238E27FC236}">
                <a16:creationId xmlns:a16="http://schemas.microsoft.com/office/drawing/2014/main" id="{1ABF8EB1-5629-0100-6E18-0CA833F104E5}"/>
              </a:ext>
            </a:extLst>
          </p:cNvPr>
          <p:cNvPicPr>
            <a:picLocks noChangeAspect="1"/>
          </p:cNvPicPr>
          <p:nvPr/>
        </p:nvPicPr>
        <p:blipFill>
          <a:blip r:embed="rId2"/>
          <a:stretch>
            <a:fillRect/>
          </a:stretch>
        </p:blipFill>
        <p:spPr>
          <a:xfrm>
            <a:off x="9144000" y="355601"/>
            <a:ext cx="2509520" cy="5300732"/>
          </a:xfrm>
          <a:prstGeom prst="rect">
            <a:avLst/>
          </a:prstGeom>
          <a:ln>
            <a:noFill/>
          </a:ln>
          <a:effectLst>
            <a:softEdge rad="112500"/>
          </a:effectLst>
        </p:spPr>
      </p:pic>
      <p:sp>
        <p:nvSpPr>
          <p:cNvPr id="9" name="TextBox 8">
            <a:extLst>
              <a:ext uri="{FF2B5EF4-FFF2-40B4-BE49-F238E27FC236}">
                <a16:creationId xmlns:a16="http://schemas.microsoft.com/office/drawing/2014/main" id="{EF250061-9EE1-B243-75BB-CD77F84D4009}"/>
              </a:ext>
            </a:extLst>
          </p:cNvPr>
          <p:cNvSpPr txBox="1"/>
          <p:nvPr/>
        </p:nvSpPr>
        <p:spPr>
          <a:xfrm>
            <a:off x="2499360" y="3040179"/>
            <a:ext cx="4937760" cy="369332"/>
          </a:xfrm>
          <a:prstGeom prst="rect">
            <a:avLst/>
          </a:prstGeom>
          <a:noFill/>
        </p:spPr>
        <p:txBody>
          <a:bodyPr wrap="square" rtlCol="0">
            <a:spAutoFit/>
          </a:bodyPr>
          <a:lstStyle/>
          <a:p>
            <a:r>
              <a:rPr lang="en-IN" u="sng" dirty="0">
                <a:solidFill>
                  <a:srgbClr val="00B050"/>
                </a:solidFill>
              </a:rPr>
              <a:t>Here are some of the objectives </a:t>
            </a:r>
            <a:r>
              <a:rPr lang="en-GB" u="sng" dirty="0">
                <a:solidFill>
                  <a:srgbClr val="00B050"/>
                </a:solidFill>
              </a:rPr>
              <a:t>:</a:t>
            </a:r>
            <a:endParaRPr lang="en-IN" u="sng" dirty="0">
              <a:solidFill>
                <a:srgbClr val="00B050"/>
              </a:solidFill>
            </a:endParaRPr>
          </a:p>
        </p:txBody>
      </p:sp>
      <p:sp>
        <p:nvSpPr>
          <p:cNvPr id="12" name="TextBox 11">
            <a:extLst>
              <a:ext uri="{FF2B5EF4-FFF2-40B4-BE49-F238E27FC236}">
                <a16:creationId xmlns:a16="http://schemas.microsoft.com/office/drawing/2014/main" id="{A367BBC0-F243-F1C7-1770-264E39D9836F}"/>
              </a:ext>
            </a:extLst>
          </p:cNvPr>
          <p:cNvSpPr txBox="1"/>
          <p:nvPr/>
        </p:nvSpPr>
        <p:spPr>
          <a:xfrm>
            <a:off x="2966720" y="3636938"/>
            <a:ext cx="4236720" cy="1754326"/>
          </a:xfrm>
          <a:prstGeom prst="rect">
            <a:avLst/>
          </a:prstGeom>
          <a:noFill/>
        </p:spPr>
        <p:txBody>
          <a:bodyPr wrap="square" rtlCol="0">
            <a:spAutoFit/>
          </a:bodyPr>
          <a:lstStyle/>
          <a:p>
            <a:pPr marL="400050" indent="-400050" algn="just">
              <a:buFont typeface="+mj-lt"/>
              <a:buAutoNum type="romanUcPeriod"/>
            </a:pPr>
            <a:r>
              <a:rPr lang="en-IN" dirty="0">
                <a:solidFill>
                  <a:srgbClr val="002060"/>
                </a:solidFill>
              </a:rPr>
              <a:t>Develop a system which is able to do conversion between the languages.</a:t>
            </a:r>
          </a:p>
          <a:p>
            <a:pPr marL="400050" indent="-400050" algn="just">
              <a:buFont typeface="+mj-lt"/>
              <a:buAutoNum type="romanUcPeriod"/>
            </a:pPr>
            <a:r>
              <a:rPr lang="en-IN" dirty="0">
                <a:solidFill>
                  <a:srgbClr val="002060"/>
                </a:solidFill>
              </a:rPr>
              <a:t>Provide an essay and simple for translation.</a:t>
            </a:r>
          </a:p>
          <a:p>
            <a:pPr marL="400050" indent="-400050" algn="just">
              <a:buFont typeface="+mj-lt"/>
              <a:buAutoNum type="romanUcPeriod"/>
            </a:pPr>
            <a:r>
              <a:rPr lang="en-IN" dirty="0">
                <a:solidFill>
                  <a:srgbClr val="002060"/>
                </a:solidFill>
              </a:rPr>
              <a:t>Endow good experience to the user </a:t>
            </a:r>
          </a:p>
          <a:p>
            <a:pPr marL="400050" indent="-400050" algn="just">
              <a:buFont typeface="+mj-lt"/>
              <a:buAutoNum type="romanUcPeriod"/>
            </a:pPr>
            <a:r>
              <a:rPr lang="en-IN" dirty="0">
                <a:solidFill>
                  <a:srgbClr val="002060"/>
                </a:solidFill>
              </a:rPr>
              <a:t>Translate almost each language </a:t>
            </a:r>
            <a:endParaRPr lang="en-GB" dirty="0">
              <a:solidFill>
                <a:srgbClr val="002060"/>
              </a:solidFill>
            </a:endParaRPr>
          </a:p>
        </p:txBody>
      </p:sp>
    </p:spTree>
    <p:extLst>
      <p:ext uri="{BB962C8B-B14F-4D97-AF65-F5344CB8AC3E}">
        <p14:creationId xmlns:p14="http://schemas.microsoft.com/office/powerpoint/2010/main" val="425781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708C03-0479-907E-6C19-CDA2C909E8F3}"/>
              </a:ext>
            </a:extLst>
          </p:cNvPr>
          <p:cNvSpPr txBox="1"/>
          <p:nvPr/>
        </p:nvSpPr>
        <p:spPr>
          <a:xfrm>
            <a:off x="2865120" y="0"/>
            <a:ext cx="6858000" cy="461665"/>
          </a:xfrm>
          <a:prstGeom prst="rect">
            <a:avLst/>
          </a:prstGeom>
          <a:noFill/>
        </p:spPr>
        <p:txBody>
          <a:bodyPr wrap="square" rtlCol="0">
            <a:spAutoFit/>
          </a:bodyPr>
          <a:lstStyle/>
          <a:p>
            <a:r>
              <a:rPr lang="en-IN" sz="2400" i="1" u="sng" dirty="0">
                <a:solidFill>
                  <a:srgbClr val="C00000"/>
                </a:solidFill>
                <a:latin typeface="Arial Black" panose="020B0A04020102020204" pitchFamily="34" charset="0"/>
              </a:rPr>
              <a:t>WHY TRANSLATION IS NECESSARY ?</a:t>
            </a:r>
            <a:endParaRPr lang="en-GB" sz="2400" i="1" u="sng" dirty="0">
              <a:solidFill>
                <a:srgbClr val="C00000"/>
              </a:solidFill>
              <a:latin typeface="Arial Black" panose="020B0A04020102020204" pitchFamily="34" charset="0"/>
            </a:endParaRPr>
          </a:p>
        </p:txBody>
      </p:sp>
      <p:sp>
        <p:nvSpPr>
          <p:cNvPr id="3" name="Oval 2">
            <a:extLst>
              <a:ext uri="{FF2B5EF4-FFF2-40B4-BE49-F238E27FC236}">
                <a16:creationId xmlns:a16="http://schemas.microsoft.com/office/drawing/2014/main" id="{016A0F5C-30AC-F74D-30A0-EA8E3D7BF3D3}"/>
              </a:ext>
            </a:extLst>
          </p:cNvPr>
          <p:cNvSpPr/>
          <p:nvPr/>
        </p:nvSpPr>
        <p:spPr>
          <a:xfrm>
            <a:off x="396240" y="230832"/>
            <a:ext cx="1330960" cy="11887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Arial Black" panose="020B0A04020102020204" pitchFamily="34" charset="0"/>
              </a:rPr>
              <a:t>03</a:t>
            </a:r>
            <a:endParaRPr lang="en-GB" sz="4400" dirty="0">
              <a:solidFill>
                <a:srgbClr val="C00000"/>
              </a:solidFill>
              <a:latin typeface="Arial Black" panose="020B0A04020102020204" pitchFamily="34" charset="0"/>
            </a:endParaRPr>
          </a:p>
        </p:txBody>
      </p:sp>
      <p:sp>
        <p:nvSpPr>
          <p:cNvPr id="5" name="TextBox 4">
            <a:extLst>
              <a:ext uri="{FF2B5EF4-FFF2-40B4-BE49-F238E27FC236}">
                <a16:creationId xmlns:a16="http://schemas.microsoft.com/office/drawing/2014/main" id="{6AA742E9-33BD-1FAA-A763-4BD27B7F4551}"/>
              </a:ext>
            </a:extLst>
          </p:cNvPr>
          <p:cNvSpPr txBox="1"/>
          <p:nvPr/>
        </p:nvSpPr>
        <p:spPr>
          <a:xfrm>
            <a:off x="3825240" y="2641938"/>
            <a:ext cx="3550920" cy="2031325"/>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solidFill>
              <a:schemeClr val="bg2"/>
            </a:solidFill>
          </a:ln>
          <a:scene3d>
            <a:camera prst="perspectiveHeroicExtremeLeftFacing"/>
            <a:lightRig rig="threePt" dir="t"/>
          </a:scene3d>
        </p:spPr>
        <p:txBody>
          <a:bodyPr wrap="square" rtlCol="0">
            <a:spAutoFit/>
          </a:bodyPr>
          <a:lstStyle/>
          <a:p>
            <a:r>
              <a:rPr lang="en-IN" dirty="0"/>
              <a:t>1</a:t>
            </a:r>
          </a:p>
          <a:p>
            <a:endParaRPr lang="en-IN" dirty="0"/>
          </a:p>
          <a:p>
            <a:endParaRPr lang="en-IN" dirty="0"/>
          </a:p>
          <a:p>
            <a:endParaRPr lang="en-IN" dirty="0"/>
          </a:p>
          <a:p>
            <a:endParaRPr lang="en-IN" dirty="0"/>
          </a:p>
          <a:p>
            <a:endParaRPr lang="en-IN" dirty="0"/>
          </a:p>
          <a:p>
            <a:endParaRPr lang="en-GB" dirty="0"/>
          </a:p>
        </p:txBody>
      </p:sp>
      <p:sp>
        <p:nvSpPr>
          <p:cNvPr id="6" name="TextBox 5">
            <a:extLst>
              <a:ext uri="{FF2B5EF4-FFF2-40B4-BE49-F238E27FC236}">
                <a16:creationId xmlns:a16="http://schemas.microsoft.com/office/drawing/2014/main" id="{83B36A09-340C-FFE1-D8E1-642CE2F35EE7}"/>
              </a:ext>
            </a:extLst>
          </p:cNvPr>
          <p:cNvSpPr txBox="1"/>
          <p:nvPr/>
        </p:nvSpPr>
        <p:spPr>
          <a:xfrm>
            <a:off x="396240" y="1645920"/>
            <a:ext cx="2885440" cy="1508105"/>
          </a:xfrm>
          <a:prstGeom prst="rect">
            <a:avLst/>
          </a:prstGeom>
          <a:noFill/>
        </p:spPr>
        <p:txBody>
          <a:bodyPr wrap="square" rtlCol="0">
            <a:spAutoFit/>
          </a:bodyPr>
          <a:lstStyle/>
          <a:p>
            <a:r>
              <a:rPr lang="en-IN" sz="2000" b="1" u="sng" dirty="0">
                <a:solidFill>
                  <a:srgbClr val="00B050"/>
                </a:solidFill>
              </a:rPr>
              <a:t>Business</a:t>
            </a:r>
            <a:r>
              <a:rPr lang="en-IN" b="1" u="sng" dirty="0">
                <a:solidFill>
                  <a:srgbClr val="00B050"/>
                </a:solidFill>
              </a:rPr>
              <a:t> </a:t>
            </a:r>
            <a:r>
              <a:rPr lang="en-IN" sz="2000" b="1" u="sng" dirty="0">
                <a:solidFill>
                  <a:srgbClr val="00B050"/>
                </a:solidFill>
              </a:rPr>
              <a:t>Deals : </a:t>
            </a:r>
          </a:p>
          <a:p>
            <a:pPr algn="just"/>
            <a:r>
              <a:rPr lang="en-GB" dirty="0"/>
              <a:t>     While dealing with the people of other countries we needs to talk to them in their language .</a:t>
            </a:r>
            <a:endParaRPr lang="en-IN" dirty="0"/>
          </a:p>
        </p:txBody>
      </p:sp>
      <p:sp>
        <p:nvSpPr>
          <p:cNvPr id="7" name="TextBox 6">
            <a:extLst>
              <a:ext uri="{FF2B5EF4-FFF2-40B4-BE49-F238E27FC236}">
                <a16:creationId xmlns:a16="http://schemas.microsoft.com/office/drawing/2014/main" id="{4ED04AB0-8E2D-9DF7-F4EF-AD4C8E3D5F11}"/>
              </a:ext>
            </a:extLst>
          </p:cNvPr>
          <p:cNvSpPr txBox="1"/>
          <p:nvPr/>
        </p:nvSpPr>
        <p:spPr>
          <a:xfrm>
            <a:off x="396240" y="3657601"/>
            <a:ext cx="2885440" cy="1846659"/>
          </a:xfrm>
          <a:prstGeom prst="rect">
            <a:avLst/>
          </a:prstGeom>
          <a:noFill/>
        </p:spPr>
        <p:txBody>
          <a:bodyPr wrap="square" rtlCol="0">
            <a:spAutoFit/>
          </a:bodyPr>
          <a:lstStyle/>
          <a:p>
            <a:r>
              <a:rPr lang="en-IN" sz="2000" b="1" u="sng" dirty="0">
                <a:solidFill>
                  <a:srgbClr val="00B050"/>
                </a:solidFill>
              </a:rPr>
              <a:t>Studies</a:t>
            </a:r>
            <a:r>
              <a:rPr lang="en-IN" sz="2000" dirty="0">
                <a:solidFill>
                  <a:srgbClr val="00B050"/>
                </a:solidFill>
              </a:rPr>
              <a:t> :</a:t>
            </a:r>
          </a:p>
          <a:p>
            <a:pPr algn="just"/>
            <a:r>
              <a:rPr lang="en-GB" dirty="0"/>
              <a:t>     More often whenever a student , he/she found some difficult words which are supposed to be translated to his/her native language </a:t>
            </a:r>
            <a:endParaRPr lang="en-IN" dirty="0"/>
          </a:p>
        </p:txBody>
      </p:sp>
      <p:sp>
        <p:nvSpPr>
          <p:cNvPr id="8" name="TextBox 7">
            <a:extLst>
              <a:ext uri="{FF2B5EF4-FFF2-40B4-BE49-F238E27FC236}">
                <a16:creationId xmlns:a16="http://schemas.microsoft.com/office/drawing/2014/main" id="{C2E43EF6-35CF-E39F-141B-A755FBA045F4}"/>
              </a:ext>
            </a:extLst>
          </p:cNvPr>
          <p:cNvSpPr txBox="1"/>
          <p:nvPr/>
        </p:nvSpPr>
        <p:spPr>
          <a:xfrm>
            <a:off x="7919720" y="1092208"/>
            <a:ext cx="3683000" cy="1785104"/>
          </a:xfrm>
          <a:prstGeom prst="rect">
            <a:avLst/>
          </a:prstGeom>
          <a:noFill/>
        </p:spPr>
        <p:txBody>
          <a:bodyPr wrap="square" rtlCol="0">
            <a:spAutoFit/>
          </a:bodyPr>
          <a:lstStyle/>
          <a:p>
            <a:r>
              <a:rPr lang="en-IN" sz="2000" b="1" u="sng" dirty="0">
                <a:solidFill>
                  <a:srgbClr val="00B050"/>
                </a:solidFill>
              </a:rPr>
              <a:t>Better Understanding :</a:t>
            </a:r>
          </a:p>
          <a:p>
            <a:pPr algn="just"/>
            <a:r>
              <a:rPr lang="en-IN" dirty="0"/>
              <a:t>              When you live in other country you faces a lot of </a:t>
            </a:r>
            <a:r>
              <a:rPr lang="en-IN" dirty="0" err="1"/>
              <a:t>difficluties</a:t>
            </a:r>
            <a:r>
              <a:rPr lang="en-IN" dirty="0"/>
              <a:t> mainly of language, you needs them to be translated for a better understanding  </a:t>
            </a:r>
            <a:endParaRPr lang="en-GB" dirty="0"/>
          </a:p>
        </p:txBody>
      </p:sp>
      <p:sp>
        <p:nvSpPr>
          <p:cNvPr id="10" name="TextBox 9">
            <a:extLst>
              <a:ext uri="{FF2B5EF4-FFF2-40B4-BE49-F238E27FC236}">
                <a16:creationId xmlns:a16="http://schemas.microsoft.com/office/drawing/2014/main" id="{DEC24E2D-F06C-B40B-8333-D8F8651C37ED}"/>
              </a:ext>
            </a:extLst>
          </p:cNvPr>
          <p:cNvSpPr txBox="1"/>
          <p:nvPr/>
        </p:nvSpPr>
        <p:spPr>
          <a:xfrm>
            <a:off x="8149336" y="3657601"/>
            <a:ext cx="3550920" cy="2108191"/>
          </a:xfrm>
          <a:prstGeom prst="rect">
            <a:avLst/>
          </a:prstGeom>
          <a:noFill/>
        </p:spPr>
        <p:txBody>
          <a:bodyPr wrap="square" rtlCol="0">
            <a:spAutoFit/>
          </a:bodyPr>
          <a:lstStyle/>
          <a:p>
            <a:r>
              <a:rPr lang="en-IN" sz="2000" b="1" u="sng" dirty="0">
                <a:solidFill>
                  <a:srgbClr val="00B050"/>
                </a:solidFill>
              </a:rPr>
              <a:t>Cultural interchange : </a:t>
            </a:r>
          </a:p>
          <a:p>
            <a:pPr algn="just"/>
            <a:r>
              <a:rPr lang="en-GB" dirty="0"/>
              <a:t>        music, literature ,films , and various other art forms transcend global boundaries because of the way they are effectively translated to reflect local languages and sentiments</a:t>
            </a:r>
            <a:endParaRPr lang="en-IN" dirty="0"/>
          </a:p>
        </p:txBody>
      </p:sp>
    </p:spTree>
    <p:extLst>
      <p:ext uri="{BB962C8B-B14F-4D97-AF65-F5344CB8AC3E}">
        <p14:creationId xmlns:p14="http://schemas.microsoft.com/office/powerpoint/2010/main" val="2955236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85077-7471-F15B-031E-8A2F73B7F66E}"/>
              </a:ext>
            </a:extLst>
          </p:cNvPr>
          <p:cNvSpPr txBox="1"/>
          <p:nvPr/>
        </p:nvSpPr>
        <p:spPr>
          <a:xfrm>
            <a:off x="3796748" y="0"/>
            <a:ext cx="5966656" cy="461665"/>
          </a:xfrm>
          <a:prstGeom prst="rect">
            <a:avLst/>
          </a:prstGeom>
          <a:noFill/>
        </p:spPr>
        <p:txBody>
          <a:bodyPr wrap="square" rtlCol="0">
            <a:spAutoFit/>
          </a:bodyPr>
          <a:lstStyle/>
          <a:p>
            <a:r>
              <a:rPr lang="en-IN" sz="2400" b="1" u="sng" dirty="0">
                <a:solidFill>
                  <a:srgbClr val="C00000"/>
                </a:solidFill>
                <a:latin typeface="Arial Black" panose="020B0A04020102020204" pitchFamily="34" charset="0"/>
              </a:rPr>
              <a:t>WHY WE NEED IT ?????</a:t>
            </a:r>
            <a:endParaRPr lang="en-GB" sz="2400" b="1" u="sng" dirty="0">
              <a:solidFill>
                <a:srgbClr val="C00000"/>
              </a:solidFill>
              <a:latin typeface="Arial Black" panose="020B0A04020102020204" pitchFamily="34" charset="0"/>
            </a:endParaRPr>
          </a:p>
        </p:txBody>
      </p:sp>
      <p:sp>
        <p:nvSpPr>
          <p:cNvPr id="3" name="Oval 2">
            <a:extLst>
              <a:ext uri="{FF2B5EF4-FFF2-40B4-BE49-F238E27FC236}">
                <a16:creationId xmlns:a16="http://schemas.microsoft.com/office/drawing/2014/main" id="{38A24225-F8B0-78C8-FDE0-CE8BD0595889}"/>
              </a:ext>
            </a:extLst>
          </p:cNvPr>
          <p:cNvSpPr/>
          <p:nvPr/>
        </p:nvSpPr>
        <p:spPr>
          <a:xfrm>
            <a:off x="589280" y="461665"/>
            <a:ext cx="1209040" cy="121473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Arial Black" panose="020B0A04020102020204" pitchFamily="34" charset="0"/>
              </a:rPr>
              <a:t>04</a:t>
            </a:r>
            <a:endParaRPr lang="en-GB" sz="3600" dirty="0">
              <a:solidFill>
                <a:srgbClr val="C00000"/>
              </a:solidFill>
              <a:latin typeface="Arial Black" panose="020B0A04020102020204" pitchFamily="34" charset="0"/>
            </a:endParaRPr>
          </a:p>
        </p:txBody>
      </p:sp>
      <p:sp>
        <p:nvSpPr>
          <p:cNvPr id="8" name="TextBox 7">
            <a:extLst>
              <a:ext uri="{FF2B5EF4-FFF2-40B4-BE49-F238E27FC236}">
                <a16:creationId xmlns:a16="http://schemas.microsoft.com/office/drawing/2014/main" id="{BC9A1E28-8EED-1908-CFB2-B75D2C48F02B}"/>
              </a:ext>
            </a:extLst>
          </p:cNvPr>
          <p:cNvSpPr txBox="1"/>
          <p:nvPr/>
        </p:nvSpPr>
        <p:spPr>
          <a:xfrm>
            <a:off x="3526762" y="576580"/>
            <a:ext cx="4338320" cy="2199640"/>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txBody>
          <a:bodyPr wrap="square" rtlCol="0">
            <a:spAutoFit/>
          </a:bodyPr>
          <a:lstStyle/>
          <a:p>
            <a:endParaRPr lang="en-GB"/>
          </a:p>
        </p:txBody>
      </p:sp>
      <p:sp>
        <p:nvSpPr>
          <p:cNvPr id="11" name="TextBox 10">
            <a:extLst>
              <a:ext uri="{FF2B5EF4-FFF2-40B4-BE49-F238E27FC236}">
                <a16:creationId xmlns:a16="http://schemas.microsoft.com/office/drawing/2014/main" id="{15A5856A-6DE7-1D70-D215-A00279BC1637}"/>
              </a:ext>
            </a:extLst>
          </p:cNvPr>
          <p:cNvSpPr txBox="1"/>
          <p:nvPr/>
        </p:nvSpPr>
        <p:spPr>
          <a:xfrm>
            <a:off x="9130750" y="3149600"/>
            <a:ext cx="2773680" cy="2489200"/>
          </a:xfrm>
          <a:prstGeom prst="rect">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txBody>
          <a:bodyPr wrap="square" rtlCol="0">
            <a:spAutoFit/>
          </a:bodyPr>
          <a:lstStyle/>
          <a:p>
            <a:endParaRPr lang="en-GB"/>
          </a:p>
        </p:txBody>
      </p:sp>
      <p:sp>
        <p:nvSpPr>
          <p:cNvPr id="12" name="TextBox 11">
            <a:extLst>
              <a:ext uri="{FF2B5EF4-FFF2-40B4-BE49-F238E27FC236}">
                <a16:creationId xmlns:a16="http://schemas.microsoft.com/office/drawing/2014/main" id="{270BA168-35C3-BCFF-F4D6-6A44BA12AB17}"/>
              </a:ext>
            </a:extLst>
          </p:cNvPr>
          <p:cNvSpPr txBox="1"/>
          <p:nvPr/>
        </p:nvSpPr>
        <p:spPr>
          <a:xfrm>
            <a:off x="487680" y="3241040"/>
            <a:ext cx="2573572" cy="2397760"/>
          </a:xfrm>
          <a:prstGeom prst="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p:spPr>
        <p:txBody>
          <a:bodyPr wrap="square" rtlCol="0">
            <a:spAutoFit/>
          </a:bodyPr>
          <a:lstStyle/>
          <a:p>
            <a:endParaRPr lang="en-GB" dirty="0"/>
          </a:p>
        </p:txBody>
      </p:sp>
      <p:sp>
        <p:nvSpPr>
          <p:cNvPr id="14" name="TextBox 13">
            <a:extLst>
              <a:ext uri="{FF2B5EF4-FFF2-40B4-BE49-F238E27FC236}">
                <a16:creationId xmlns:a16="http://schemas.microsoft.com/office/drawing/2014/main" id="{20042F14-B775-1081-9E71-348ECA9A66BD}"/>
              </a:ext>
            </a:extLst>
          </p:cNvPr>
          <p:cNvSpPr txBox="1"/>
          <p:nvPr/>
        </p:nvSpPr>
        <p:spPr>
          <a:xfrm>
            <a:off x="3891280" y="3738880"/>
            <a:ext cx="4226560" cy="1692771"/>
          </a:xfrm>
          <a:prstGeom prst="rect">
            <a:avLst/>
          </a:prstGeom>
          <a:noFill/>
        </p:spPr>
        <p:txBody>
          <a:bodyPr wrap="square" rtlCol="0">
            <a:spAutoFit/>
          </a:bodyPr>
          <a:lstStyle/>
          <a:p>
            <a:r>
              <a:rPr lang="en-IN" dirty="0"/>
              <a:t>                   </a:t>
            </a:r>
            <a:r>
              <a:rPr lang="en-IN" sz="3200" b="1" i="1" u="sng" dirty="0">
                <a:solidFill>
                  <a:srgbClr val="00B050"/>
                </a:solidFill>
                <a:latin typeface="Algerian" panose="04020705040A02060702" pitchFamily="82" charset="0"/>
              </a:rPr>
              <a:t>WRITING </a:t>
            </a:r>
            <a:endParaRPr lang="en-IN" b="1" i="1" u="sng" dirty="0">
              <a:solidFill>
                <a:srgbClr val="00B050"/>
              </a:solidFill>
              <a:latin typeface="Algerian" panose="04020705040A02060702" pitchFamily="82" charset="0"/>
            </a:endParaRPr>
          </a:p>
          <a:p>
            <a:endParaRPr lang="en-IN" dirty="0"/>
          </a:p>
          <a:p>
            <a:pPr algn="just"/>
            <a:r>
              <a:rPr lang="en-IN" dirty="0">
                <a:latin typeface="Arial Rounded MT Bold" panose="020F0704030504030204" pitchFamily="34" charset="0"/>
              </a:rPr>
              <a:t>Some time it happens that we skip some words from our mind and we remember that in other languages</a:t>
            </a:r>
            <a:endParaRPr lang="en-GB" dirty="0">
              <a:latin typeface="Arial Rounded MT Bold" panose="020F0704030504030204" pitchFamily="34" charset="0"/>
            </a:endParaRPr>
          </a:p>
        </p:txBody>
      </p:sp>
      <p:sp>
        <p:nvSpPr>
          <p:cNvPr id="15" name="TextBox 14">
            <a:extLst>
              <a:ext uri="{FF2B5EF4-FFF2-40B4-BE49-F238E27FC236}">
                <a16:creationId xmlns:a16="http://schemas.microsoft.com/office/drawing/2014/main" id="{D5C191E1-19A7-1668-0AE8-1BCAA6D246E2}"/>
              </a:ext>
            </a:extLst>
          </p:cNvPr>
          <p:cNvSpPr txBox="1"/>
          <p:nvPr/>
        </p:nvSpPr>
        <p:spPr>
          <a:xfrm>
            <a:off x="8117840" y="1003851"/>
            <a:ext cx="4074159" cy="1692771"/>
          </a:xfrm>
          <a:prstGeom prst="rect">
            <a:avLst/>
          </a:prstGeom>
          <a:noFill/>
        </p:spPr>
        <p:txBody>
          <a:bodyPr wrap="square" rtlCol="0">
            <a:spAutoFit/>
          </a:bodyPr>
          <a:lstStyle/>
          <a:p>
            <a:pPr algn="just"/>
            <a:r>
              <a:rPr lang="en-IN" dirty="0"/>
              <a:t>              </a:t>
            </a:r>
            <a:r>
              <a:rPr lang="en-IN" sz="3200" b="1" i="1" u="sng" dirty="0">
                <a:solidFill>
                  <a:srgbClr val="00B050"/>
                </a:solidFill>
                <a:latin typeface="Algerian" panose="04020705040A02060702" pitchFamily="82" charset="0"/>
              </a:rPr>
              <a:t>READING </a:t>
            </a:r>
          </a:p>
          <a:p>
            <a:pPr algn="just"/>
            <a:endParaRPr lang="en-IN" dirty="0"/>
          </a:p>
          <a:p>
            <a:pPr algn="just"/>
            <a:r>
              <a:rPr lang="en-GB" dirty="0">
                <a:latin typeface="Arial Rounded MT Bold" panose="020F0704030504030204" pitchFamily="34" charset="0"/>
              </a:rPr>
              <a:t>While we are reading anything and didn’t get any specific word then we needs it to be translated</a:t>
            </a:r>
            <a:endParaRPr lang="en-IN" dirty="0">
              <a:latin typeface="Arial Rounded MT Bold" panose="020F0704030504030204" pitchFamily="34" charset="0"/>
            </a:endParaRPr>
          </a:p>
        </p:txBody>
      </p:sp>
    </p:spTree>
    <p:extLst>
      <p:ext uri="{BB962C8B-B14F-4D97-AF65-F5344CB8AC3E}">
        <p14:creationId xmlns:p14="http://schemas.microsoft.com/office/powerpoint/2010/main" val="231694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080587-03F2-7E8B-4C04-20933EE54D1B}"/>
              </a:ext>
            </a:extLst>
          </p:cNvPr>
          <p:cNvSpPr txBox="1"/>
          <p:nvPr/>
        </p:nvSpPr>
        <p:spPr>
          <a:xfrm>
            <a:off x="3291840" y="91440"/>
            <a:ext cx="5831840" cy="461665"/>
          </a:xfrm>
          <a:prstGeom prst="rect">
            <a:avLst/>
          </a:prstGeom>
          <a:noFill/>
        </p:spPr>
        <p:txBody>
          <a:bodyPr wrap="square" rtlCol="0">
            <a:spAutoFit/>
          </a:bodyPr>
          <a:lstStyle/>
          <a:p>
            <a:r>
              <a:rPr lang="en-IN" sz="2400" b="1" i="1" u="sng" dirty="0">
                <a:solidFill>
                  <a:srgbClr val="C00000"/>
                </a:solidFill>
              </a:rPr>
              <a:t>MODES OF LANGUAGE TRANSLATOR </a:t>
            </a:r>
            <a:endParaRPr lang="en-GB" sz="2400" b="1" i="1" u="sng" dirty="0">
              <a:solidFill>
                <a:srgbClr val="C00000"/>
              </a:solidFill>
            </a:endParaRPr>
          </a:p>
        </p:txBody>
      </p:sp>
      <p:sp>
        <p:nvSpPr>
          <p:cNvPr id="5" name="Oval 4">
            <a:extLst>
              <a:ext uri="{FF2B5EF4-FFF2-40B4-BE49-F238E27FC236}">
                <a16:creationId xmlns:a16="http://schemas.microsoft.com/office/drawing/2014/main" id="{788F799B-1066-70EA-D5FB-BEF668AF0AEC}"/>
              </a:ext>
            </a:extLst>
          </p:cNvPr>
          <p:cNvSpPr/>
          <p:nvPr/>
        </p:nvSpPr>
        <p:spPr>
          <a:xfrm>
            <a:off x="1991360" y="21742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360A90DF-BE04-79C5-94F7-99D7B9992837}"/>
              </a:ext>
            </a:extLst>
          </p:cNvPr>
          <p:cNvSpPr/>
          <p:nvPr/>
        </p:nvSpPr>
        <p:spPr>
          <a:xfrm>
            <a:off x="386080" y="386079"/>
            <a:ext cx="1411478" cy="1833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a:t>
            </a:r>
            <a:endParaRPr lang="en-GB" dirty="0"/>
          </a:p>
        </p:txBody>
      </p:sp>
      <p:sp>
        <p:nvSpPr>
          <p:cNvPr id="8" name="Oval 7">
            <a:extLst>
              <a:ext uri="{FF2B5EF4-FFF2-40B4-BE49-F238E27FC236}">
                <a16:creationId xmlns:a16="http://schemas.microsoft.com/office/drawing/2014/main" id="{D33D613D-38E6-3664-9AE7-C68DC58FA632}"/>
              </a:ext>
            </a:extLst>
          </p:cNvPr>
          <p:cNvSpPr/>
          <p:nvPr/>
        </p:nvSpPr>
        <p:spPr>
          <a:xfrm>
            <a:off x="701039" y="1640840"/>
            <a:ext cx="1096519" cy="74168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i="1" u="sng" dirty="0">
                <a:effectLst>
                  <a:outerShdw blurRad="38100" dist="38100" dir="2700000" algn="tl">
                    <a:srgbClr val="000000">
                      <a:alpha val="43137"/>
                    </a:srgbClr>
                  </a:outerShdw>
                </a:effectLst>
                <a:latin typeface="Algerian" panose="04020705040A02060702" pitchFamily="82" charset="0"/>
              </a:rPr>
              <a:t>01</a:t>
            </a:r>
            <a:endParaRPr lang="en-GB" sz="2000" b="1" i="1" u="sng" dirty="0">
              <a:effectLst>
                <a:outerShdw blurRad="38100" dist="38100" dir="2700000" algn="tl">
                  <a:srgbClr val="000000">
                    <a:alpha val="43137"/>
                  </a:srgbClr>
                </a:outerShdw>
              </a:effectLst>
              <a:latin typeface="Algerian" panose="04020705040A02060702" pitchFamily="82" charset="0"/>
            </a:endParaRPr>
          </a:p>
        </p:txBody>
      </p:sp>
      <p:sp>
        <p:nvSpPr>
          <p:cNvPr id="11" name="Arrow: Right 10">
            <a:extLst>
              <a:ext uri="{FF2B5EF4-FFF2-40B4-BE49-F238E27FC236}">
                <a16:creationId xmlns:a16="http://schemas.microsoft.com/office/drawing/2014/main" id="{D2C172DF-179D-866B-BD13-A1EBB27D87E6}"/>
              </a:ext>
            </a:extLst>
          </p:cNvPr>
          <p:cNvSpPr/>
          <p:nvPr/>
        </p:nvSpPr>
        <p:spPr>
          <a:xfrm>
            <a:off x="1569089" y="1796287"/>
            <a:ext cx="712724" cy="586233"/>
          </a:xfrm>
          <a:prstGeom prst="rightArrow">
            <a:avLst>
              <a:gd name="adj1" fmla="val 6539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FBAE775E-DFBC-BD3D-09B4-188C2F61DD14}"/>
              </a:ext>
            </a:extLst>
          </p:cNvPr>
          <p:cNvPicPr>
            <a:picLocks noChangeAspect="1"/>
          </p:cNvPicPr>
          <p:nvPr/>
        </p:nvPicPr>
        <p:blipFill>
          <a:blip r:embed="rId2"/>
          <a:stretch>
            <a:fillRect/>
          </a:stretch>
        </p:blipFill>
        <p:spPr>
          <a:xfrm>
            <a:off x="3847692" y="2197099"/>
            <a:ext cx="1432684" cy="1853345"/>
          </a:xfrm>
          <a:prstGeom prst="rect">
            <a:avLst/>
          </a:prstGeom>
        </p:spPr>
      </p:pic>
      <p:sp>
        <p:nvSpPr>
          <p:cNvPr id="19" name="Oval 18">
            <a:extLst>
              <a:ext uri="{FF2B5EF4-FFF2-40B4-BE49-F238E27FC236}">
                <a16:creationId xmlns:a16="http://schemas.microsoft.com/office/drawing/2014/main" id="{EFB69250-025C-CB61-FE15-C522D031FE29}"/>
              </a:ext>
            </a:extLst>
          </p:cNvPr>
          <p:cNvSpPr/>
          <p:nvPr/>
        </p:nvSpPr>
        <p:spPr>
          <a:xfrm>
            <a:off x="4226560" y="3429000"/>
            <a:ext cx="1185764" cy="812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i="1" u="sng" dirty="0">
                <a:latin typeface="Algerian" panose="04020705040A02060702" pitchFamily="82" charset="0"/>
              </a:rPr>
              <a:t>02</a:t>
            </a:r>
            <a:endParaRPr lang="en-GB" b="1" i="1" u="sng" dirty="0">
              <a:latin typeface="Algerian" panose="04020705040A02060702" pitchFamily="82" charset="0"/>
            </a:endParaRPr>
          </a:p>
        </p:txBody>
      </p:sp>
      <p:pic>
        <p:nvPicPr>
          <p:cNvPr id="20" name="Picture 19">
            <a:extLst>
              <a:ext uri="{FF2B5EF4-FFF2-40B4-BE49-F238E27FC236}">
                <a16:creationId xmlns:a16="http://schemas.microsoft.com/office/drawing/2014/main" id="{D33E679C-FE08-EAEA-E675-9B69D241C993}"/>
              </a:ext>
            </a:extLst>
          </p:cNvPr>
          <p:cNvPicPr>
            <a:picLocks noChangeAspect="1"/>
          </p:cNvPicPr>
          <p:nvPr/>
        </p:nvPicPr>
        <p:blipFill>
          <a:blip r:embed="rId3"/>
          <a:stretch>
            <a:fillRect/>
          </a:stretch>
        </p:blipFill>
        <p:spPr>
          <a:xfrm>
            <a:off x="5216080" y="3601665"/>
            <a:ext cx="737680" cy="640135"/>
          </a:xfrm>
          <a:prstGeom prst="rect">
            <a:avLst/>
          </a:prstGeom>
        </p:spPr>
      </p:pic>
      <p:pic>
        <p:nvPicPr>
          <p:cNvPr id="21" name="Picture 20">
            <a:extLst>
              <a:ext uri="{FF2B5EF4-FFF2-40B4-BE49-F238E27FC236}">
                <a16:creationId xmlns:a16="http://schemas.microsoft.com/office/drawing/2014/main" id="{7B72D9D2-2346-275F-0637-11716EF58987}"/>
              </a:ext>
            </a:extLst>
          </p:cNvPr>
          <p:cNvPicPr>
            <a:picLocks noChangeAspect="1"/>
          </p:cNvPicPr>
          <p:nvPr/>
        </p:nvPicPr>
        <p:blipFill>
          <a:blip r:embed="rId2"/>
          <a:stretch>
            <a:fillRect/>
          </a:stretch>
        </p:blipFill>
        <p:spPr>
          <a:xfrm>
            <a:off x="7462458" y="4033492"/>
            <a:ext cx="1432684" cy="1853345"/>
          </a:xfrm>
          <a:prstGeom prst="rect">
            <a:avLst/>
          </a:prstGeom>
        </p:spPr>
      </p:pic>
      <p:sp>
        <p:nvSpPr>
          <p:cNvPr id="24" name="Oval 23">
            <a:extLst>
              <a:ext uri="{FF2B5EF4-FFF2-40B4-BE49-F238E27FC236}">
                <a16:creationId xmlns:a16="http://schemas.microsoft.com/office/drawing/2014/main" id="{6DB94A4F-5D98-31CD-CC04-9AB41A4428AE}"/>
              </a:ext>
            </a:extLst>
          </p:cNvPr>
          <p:cNvSpPr/>
          <p:nvPr/>
        </p:nvSpPr>
        <p:spPr>
          <a:xfrm>
            <a:off x="7762240" y="5293360"/>
            <a:ext cx="1132902" cy="71539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800" b="1" i="1" u="sng" dirty="0">
                <a:latin typeface="Algerian" panose="04020705040A02060702" pitchFamily="82" charset="0"/>
              </a:rPr>
              <a:t>03</a:t>
            </a:r>
            <a:endParaRPr lang="en-GB" sz="2800" b="1" i="1" u="sng" dirty="0">
              <a:latin typeface="Algerian" panose="04020705040A02060702" pitchFamily="82" charset="0"/>
            </a:endParaRPr>
          </a:p>
        </p:txBody>
      </p:sp>
      <p:pic>
        <p:nvPicPr>
          <p:cNvPr id="25" name="Picture 24">
            <a:extLst>
              <a:ext uri="{FF2B5EF4-FFF2-40B4-BE49-F238E27FC236}">
                <a16:creationId xmlns:a16="http://schemas.microsoft.com/office/drawing/2014/main" id="{82584E59-DE32-6589-C615-D74677318E39}"/>
              </a:ext>
            </a:extLst>
          </p:cNvPr>
          <p:cNvPicPr>
            <a:picLocks noChangeAspect="1"/>
          </p:cNvPicPr>
          <p:nvPr/>
        </p:nvPicPr>
        <p:blipFill>
          <a:blip r:embed="rId3"/>
          <a:stretch>
            <a:fillRect/>
          </a:stretch>
        </p:blipFill>
        <p:spPr>
          <a:xfrm>
            <a:off x="8653240" y="5368622"/>
            <a:ext cx="737680" cy="640135"/>
          </a:xfrm>
          <a:prstGeom prst="rect">
            <a:avLst/>
          </a:prstGeom>
        </p:spPr>
      </p:pic>
      <p:sp>
        <p:nvSpPr>
          <p:cNvPr id="27" name="TextBox 26">
            <a:extLst>
              <a:ext uri="{FF2B5EF4-FFF2-40B4-BE49-F238E27FC236}">
                <a16:creationId xmlns:a16="http://schemas.microsoft.com/office/drawing/2014/main" id="{824E191F-537F-7830-D3B8-2914644DAD2C}"/>
              </a:ext>
            </a:extLst>
          </p:cNvPr>
          <p:cNvSpPr txBox="1"/>
          <p:nvPr/>
        </p:nvSpPr>
        <p:spPr>
          <a:xfrm>
            <a:off x="2475615" y="1840178"/>
            <a:ext cx="6691121" cy="400110"/>
          </a:xfrm>
          <a:prstGeom prst="rect">
            <a:avLst/>
          </a:prstGeom>
          <a:noFill/>
        </p:spPr>
        <p:txBody>
          <a:bodyPr wrap="square" rtlCol="0">
            <a:spAutoFit/>
          </a:bodyPr>
          <a:lstStyle/>
          <a:p>
            <a:r>
              <a:rPr lang="en-IN" sz="1600" b="1" i="1" u="sng" dirty="0">
                <a:effectLst>
                  <a:outerShdw blurRad="38100" dist="38100" dir="2700000" algn="tl">
                    <a:srgbClr val="000000">
                      <a:alpha val="43137"/>
                    </a:srgbClr>
                  </a:outerShdw>
                </a:effectLst>
                <a:latin typeface="Algerian" panose="04020705040A02060702" pitchFamily="82" charset="0"/>
              </a:rPr>
              <a:t>WRITING</a:t>
            </a:r>
            <a:r>
              <a:rPr lang="en-IN" sz="1400" dirty="0">
                <a:solidFill>
                  <a:srgbClr val="00B050"/>
                </a:solidFill>
              </a:rPr>
              <a:t>  </a:t>
            </a:r>
            <a:r>
              <a:rPr lang="en-IN" sz="2000" dirty="0"/>
              <a:t>:</a:t>
            </a:r>
            <a:r>
              <a:rPr lang="en-IN" sz="1400" dirty="0">
                <a:solidFill>
                  <a:srgbClr val="00B050"/>
                </a:solidFill>
              </a:rPr>
              <a:t> FIRST YOU NEED TO WRITE THE TEXT YOU WANNA TRANSLATE</a:t>
            </a:r>
            <a:endParaRPr lang="en-GB" sz="1400" dirty="0">
              <a:solidFill>
                <a:srgbClr val="00B050"/>
              </a:solidFill>
            </a:endParaRPr>
          </a:p>
        </p:txBody>
      </p:sp>
      <p:sp>
        <p:nvSpPr>
          <p:cNvPr id="28" name="TextBox 27">
            <a:extLst>
              <a:ext uri="{FF2B5EF4-FFF2-40B4-BE49-F238E27FC236}">
                <a16:creationId xmlns:a16="http://schemas.microsoft.com/office/drawing/2014/main" id="{E2D22821-D016-5511-F934-910820DDE09D}"/>
              </a:ext>
            </a:extLst>
          </p:cNvPr>
          <p:cNvSpPr txBox="1"/>
          <p:nvPr/>
        </p:nvSpPr>
        <p:spPr>
          <a:xfrm>
            <a:off x="6269896" y="3429000"/>
            <a:ext cx="5261704" cy="553998"/>
          </a:xfrm>
          <a:prstGeom prst="rect">
            <a:avLst/>
          </a:prstGeom>
          <a:noFill/>
        </p:spPr>
        <p:txBody>
          <a:bodyPr wrap="square" rtlCol="0">
            <a:spAutoFit/>
          </a:bodyPr>
          <a:lstStyle/>
          <a:p>
            <a:r>
              <a:rPr lang="en-IN" sz="1600" b="1" i="1" u="sng" dirty="0">
                <a:effectLst>
                  <a:outerShdw blurRad="38100" dist="38100" dir="2700000" algn="tl">
                    <a:srgbClr val="000000">
                      <a:alpha val="43137"/>
                    </a:srgbClr>
                  </a:outerShdw>
                </a:effectLst>
                <a:latin typeface="Algerian" panose="04020705040A02060702" pitchFamily="82" charset="0"/>
              </a:rPr>
              <a:t>PROCESSING :</a:t>
            </a:r>
            <a:r>
              <a:rPr lang="en-IN" sz="1400" dirty="0"/>
              <a:t>  </a:t>
            </a:r>
            <a:r>
              <a:rPr lang="en-IN" sz="1400" dirty="0">
                <a:solidFill>
                  <a:srgbClr val="00B050"/>
                </a:solidFill>
              </a:rPr>
              <a:t>THEN THE TRANSLATOR WILL TRANSLATE THE LANGUAGE TO YOUR DESIRED LANGUAGE </a:t>
            </a:r>
            <a:endParaRPr lang="en-GB" sz="1400" dirty="0">
              <a:solidFill>
                <a:srgbClr val="00B050"/>
              </a:solidFill>
            </a:endParaRPr>
          </a:p>
        </p:txBody>
      </p:sp>
      <p:sp>
        <p:nvSpPr>
          <p:cNvPr id="29" name="TextBox 28">
            <a:extLst>
              <a:ext uri="{FF2B5EF4-FFF2-40B4-BE49-F238E27FC236}">
                <a16:creationId xmlns:a16="http://schemas.microsoft.com/office/drawing/2014/main" id="{995E5CD2-5ABF-8962-E105-38E58483780C}"/>
              </a:ext>
            </a:extLst>
          </p:cNvPr>
          <p:cNvSpPr txBox="1"/>
          <p:nvPr/>
        </p:nvSpPr>
        <p:spPr>
          <a:xfrm>
            <a:off x="9621520" y="5331523"/>
            <a:ext cx="2346960" cy="800219"/>
          </a:xfrm>
          <a:prstGeom prst="rect">
            <a:avLst/>
          </a:prstGeom>
          <a:noFill/>
        </p:spPr>
        <p:txBody>
          <a:bodyPr wrap="square" rtlCol="0">
            <a:spAutoFit/>
          </a:bodyPr>
          <a:lstStyle/>
          <a:p>
            <a:pPr algn="just"/>
            <a:r>
              <a:rPr lang="en-IN" b="1" i="1" u="sng" dirty="0">
                <a:effectLst>
                  <a:outerShdw blurRad="38100" dist="38100" dir="2700000" algn="tl">
                    <a:srgbClr val="000000">
                      <a:alpha val="43137"/>
                    </a:srgbClr>
                  </a:outerShdw>
                </a:effectLst>
              </a:rPr>
              <a:t>O</a:t>
            </a:r>
            <a:r>
              <a:rPr lang="en-IN" b="1" i="1" u="sng" dirty="0">
                <a:effectLst>
                  <a:outerShdw blurRad="38100" dist="38100" dir="2700000" algn="tl">
                    <a:srgbClr val="000000">
                      <a:alpha val="43137"/>
                    </a:srgbClr>
                  </a:outerShdw>
                </a:effectLst>
                <a:latin typeface="Algerian" panose="04020705040A02060702" pitchFamily="82" charset="0"/>
              </a:rPr>
              <a:t>UTPUT</a:t>
            </a:r>
            <a:r>
              <a:rPr lang="en-IN" dirty="0"/>
              <a:t> : </a:t>
            </a:r>
            <a:r>
              <a:rPr lang="en-IN" sz="1400" dirty="0">
                <a:solidFill>
                  <a:srgbClr val="00B050"/>
                </a:solidFill>
              </a:rPr>
              <a:t>OUTPUT WILL BE IN YOUR TRANSLATED LANGUAGE</a:t>
            </a:r>
            <a:endParaRPr lang="en-GB" dirty="0">
              <a:solidFill>
                <a:srgbClr val="00B050"/>
              </a:solidFill>
            </a:endParaRPr>
          </a:p>
        </p:txBody>
      </p:sp>
      <p:sp>
        <p:nvSpPr>
          <p:cNvPr id="30" name="Oval 29">
            <a:extLst>
              <a:ext uri="{FF2B5EF4-FFF2-40B4-BE49-F238E27FC236}">
                <a16:creationId xmlns:a16="http://schemas.microsoft.com/office/drawing/2014/main" id="{3633D3F6-E6A4-8BC1-14CA-385449535EB7}"/>
              </a:ext>
            </a:extLst>
          </p:cNvPr>
          <p:cNvSpPr/>
          <p:nvPr/>
        </p:nvSpPr>
        <p:spPr>
          <a:xfrm>
            <a:off x="9794240" y="264159"/>
            <a:ext cx="1137920" cy="1127761"/>
          </a:xfrm>
          <a:prstGeom prst="ellipse">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Arial Black" panose="020B0A04020102020204" pitchFamily="34" charset="0"/>
              </a:rPr>
              <a:t>05</a:t>
            </a:r>
            <a:endParaRPr lang="en-GB" sz="2000"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137083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2ED0BB-98A9-5CD0-34BC-D36E2646A17F}"/>
              </a:ext>
            </a:extLst>
          </p:cNvPr>
          <p:cNvSpPr txBox="1"/>
          <p:nvPr/>
        </p:nvSpPr>
        <p:spPr>
          <a:xfrm>
            <a:off x="4490720" y="0"/>
            <a:ext cx="5567680" cy="523220"/>
          </a:xfrm>
          <a:prstGeom prst="rect">
            <a:avLst/>
          </a:prstGeom>
          <a:noFill/>
        </p:spPr>
        <p:txBody>
          <a:bodyPr wrap="square" rtlCol="0">
            <a:spAutoFit/>
          </a:bodyPr>
          <a:lstStyle/>
          <a:p>
            <a:r>
              <a:rPr lang="en-IN" sz="2800" b="1" i="1" u="sng" dirty="0">
                <a:solidFill>
                  <a:srgbClr val="C00000"/>
                </a:solidFill>
                <a:latin typeface="Arial Black" panose="020B0A04020102020204" pitchFamily="34" charset="0"/>
              </a:rPr>
              <a:t>FUTURE SCOPE</a:t>
            </a:r>
            <a:endParaRPr lang="en-GB" sz="2800" b="1" i="1" u="sng" dirty="0">
              <a:solidFill>
                <a:srgbClr val="C00000"/>
              </a:solidFill>
              <a:latin typeface="Arial Black" panose="020B0A04020102020204" pitchFamily="34" charset="0"/>
            </a:endParaRPr>
          </a:p>
        </p:txBody>
      </p:sp>
      <p:sp>
        <p:nvSpPr>
          <p:cNvPr id="4" name="Oval 3">
            <a:extLst>
              <a:ext uri="{FF2B5EF4-FFF2-40B4-BE49-F238E27FC236}">
                <a16:creationId xmlns:a16="http://schemas.microsoft.com/office/drawing/2014/main" id="{4818B59E-D7D5-B704-1F67-EE7C30FB11FF}"/>
              </a:ext>
            </a:extLst>
          </p:cNvPr>
          <p:cNvSpPr/>
          <p:nvPr/>
        </p:nvSpPr>
        <p:spPr>
          <a:xfrm>
            <a:off x="985520" y="523220"/>
            <a:ext cx="1148080" cy="12243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rgbClr val="C00000"/>
                </a:solidFill>
                <a:latin typeface="Arial Black" panose="020B0A04020102020204" pitchFamily="34" charset="0"/>
              </a:rPr>
              <a:t>06</a:t>
            </a:r>
            <a:endParaRPr lang="en-GB" dirty="0">
              <a:solidFill>
                <a:srgbClr val="C00000"/>
              </a:solidFill>
              <a:latin typeface="Arial Black" panose="020B0A04020102020204" pitchFamily="34" charset="0"/>
            </a:endParaRPr>
          </a:p>
        </p:txBody>
      </p:sp>
      <p:sp>
        <p:nvSpPr>
          <p:cNvPr id="5" name="TextBox 4">
            <a:extLst>
              <a:ext uri="{FF2B5EF4-FFF2-40B4-BE49-F238E27FC236}">
                <a16:creationId xmlns:a16="http://schemas.microsoft.com/office/drawing/2014/main" id="{211C1B6F-3FA8-554E-2D37-A8252F963ED1}"/>
              </a:ext>
            </a:extLst>
          </p:cNvPr>
          <p:cNvSpPr txBox="1"/>
          <p:nvPr/>
        </p:nvSpPr>
        <p:spPr>
          <a:xfrm>
            <a:off x="2971800" y="1402080"/>
            <a:ext cx="8234680" cy="2246769"/>
          </a:xfrm>
          <a:prstGeom prst="rect">
            <a:avLst/>
          </a:prstGeom>
          <a:noFill/>
        </p:spPr>
        <p:txBody>
          <a:bodyPr wrap="square" rtlCol="0">
            <a:spAutoFit/>
          </a:bodyPr>
          <a:lstStyle/>
          <a:p>
            <a:pPr algn="just"/>
            <a:r>
              <a:rPr lang="en-IN" sz="2800" dirty="0">
                <a:latin typeface="Arial Narrow" panose="020B0606020202030204" pitchFamily="34" charset="0"/>
              </a:rPr>
              <a:t>The future translation will cover more cultures , as the internet continues to penetrate in emerging countries worldwide. Besides the top languages for translation, the software will have to provide accurate solutions to communicate with audiences who speak less known </a:t>
            </a:r>
            <a:r>
              <a:rPr lang="en-IN" sz="2800" dirty="0" err="1">
                <a:latin typeface="Arial Narrow" panose="020B0606020202030204" pitchFamily="34" charset="0"/>
              </a:rPr>
              <a:t>dialets</a:t>
            </a:r>
            <a:r>
              <a:rPr lang="en-IN" sz="2800" dirty="0">
                <a:latin typeface="Arial Narrow" panose="020B0606020202030204" pitchFamily="34" charset="0"/>
              </a:rPr>
              <a:t> .</a:t>
            </a:r>
            <a:endParaRPr lang="en-GB" sz="2800" dirty="0">
              <a:latin typeface="Arial Narrow" panose="020B0606020202030204" pitchFamily="34" charset="0"/>
            </a:endParaRPr>
          </a:p>
        </p:txBody>
      </p:sp>
    </p:spTree>
    <p:extLst>
      <p:ext uri="{BB962C8B-B14F-4D97-AF65-F5344CB8AC3E}">
        <p14:creationId xmlns:p14="http://schemas.microsoft.com/office/powerpoint/2010/main" val="245889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8CF6FB-42A3-8AB7-D526-28A2AED53686}"/>
              </a:ext>
            </a:extLst>
          </p:cNvPr>
          <p:cNvSpPr txBox="1"/>
          <p:nvPr/>
        </p:nvSpPr>
        <p:spPr>
          <a:xfrm>
            <a:off x="4880113" y="-79512"/>
            <a:ext cx="2713383" cy="461665"/>
          </a:xfrm>
          <a:prstGeom prst="rect">
            <a:avLst/>
          </a:prstGeom>
          <a:noFill/>
        </p:spPr>
        <p:txBody>
          <a:bodyPr wrap="square" rtlCol="0">
            <a:spAutoFit/>
          </a:bodyPr>
          <a:lstStyle/>
          <a:p>
            <a:r>
              <a:rPr lang="en-IN" sz="2400" b="1" i="1" u="sng" dirty="0">
                <a:solidFill>
                  <a:srgbClr val="C00000"/>
                </a:solidFill>
                <a:effectLst>
                  <a:outerShdw blurRad="38100" dist="38100" dir="2700000" algn="tl">
                    <a:srgbClr val="000000">
                      <a:alpha val="43137"/>
                    </a:srgbClr>
                  </a:outerShdw>
                </a:effectLst>
                <a:latin typeface="Arial Narrow" panose="020B0606020202030204" pitchFamily="34" charset="0"/>
              </a:rPr>
              <a:t>LANGUAGES USED </a:t>
            </a:r>
            <a:endParaRPr lang="en-GB" sz="2400" b="1" i="1" u="sng"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3" name="TextBox 2">
            <a:extLst>
              <a:ext uri="{FF2B5EF4-FFF2-40B4-BE49-F238E27FC236}">
                <a16:creationId xmlns:a16="http://schemas.microsoft.com/office/drawing/2014/main" id="{1F1F7CF7-9654-367C-38FA-1BD4ACB3B8A2}"/>
              </a:ext>
            </a:extLst>
          </p:cNvPr>
          <p:cNvSpPr txBox="1"/>
          <p:nvPr/>
        </p:nvSpPr>
        <p:spPr>
          <a:xfrm>
            <a:off x="1639957" y="443707"/>
            <a:ext cx="9650894" cy="523220"/>
          </a:xfrm>
          <a:prstGeom prst="rect">
            <a:avLst/>
          </a:prstGeom>
          <a:noFill/>
        </p:spPr>
        <p:txBody>
          <a:bodyPr wrap="square" rtlCol="0">
            <a:spAutoFit/>
          </a:bodyPr>
          <a:lstStyle/>
          <a:p>
            <a:r>
              <a:rPr lang="en-IN" sz="2800" dirty="0">
                <a:latin typeface="Algerian" panose="04020705040A02060702" pitchFamily="82" charset="0"/>
              </a:rPr>
              <a:t>    &lt;&lt;&lt;&lt;&lt;&lt;               HTML , CSS , JAVASCRIPT           &gt;&gt;&gt;&gt;&gt;&gt;</a:t>
            </a:r>
            <a:endParaRPr lang="en-GB" sz="2800" dirty="0">
              <a:latin typeface="Algerian" panose="04020705040A02060702" pitchFamily="82" charset="0"/>
            </a:endParaRPr>
          </a:p>
        </p:txBody>
      </p:sp>
      <p:sp>
        <p:nvSpPr>
          <p:cNvPr id="5" name="Oval 4">
            <a:extLst>
              <a:ext uri="{FF2B5EF4-FFF2-40B4-BE49-F238E27FC236}">
                <a16:creationId xmlns:a16="http://schemas.microsoft.com/office/drawing/2014/main" id="{5A6212CA-A571-B3D9-5FDF-E8497245AF43}"/>
              </a:ext>
            </a:extLst>
          </p:cNvPr>
          <p:cNvSpPr/>
          <p:nvPr/>
        </p:nvSpPr>
        <p:spPr>
          <a:xfrm>
            <a:off x="228600" y="102584"/>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C00000"/>
                </a:solidFill>
                <a:latin typeface="Arial Black" panose="020B0A04020102020204" pitchFamily="34" charset="0"/>
              </a:rPr>
              <a:t>07</a:t>
            </a:r>
            <a:endParaRPr lang="en-GB" b="1" dirty="0">
              <a:solidFill>
                <a:srgbClr val="C00000"/>
              </a:solidFill>
              <a:latin typeface="Arial Black" panose="020B0A04020102020204" pitchFamily="34" charset="0"/>
            </a:endParaRPr>
          </a:p>
        </p:txBody>
      </p:sp>
      <p:sp>
        <p:nvSpPr>
          <p:cNvPr id="6" name="TextBox 5">
            <a:extLst>
              <a:ext uri="{FF2B5EF4-FFF2-40B4-BE49-F238E27FC236}">
                <a16:creationId xmlns:a16="http://schemas.microsoft.com/office/drawing/2014/main" id="{3362B956-5257-8BD6-6935-87C7734218D6}"/>
              </a:ext>
            </a:extLst>
          </p:cNvPr>
          <p:cNvSpPr txBox="1"/>
          <p:nvPr/>
        </p:nvSpPr>
        <p:spPr>
          <a:xfrm>
            <a:off x="129209" y="1078538"/>
            <a:ext cx="11817625" cy="1846659"/>
          </a:xfrm>
          <a:prstGeom prst="rect">
            <a:avLst/>
          </a:prstGeom>
          <a:noFill/>
        </p:spPr>
        <p:txBody>
          <a:bodyPr wrap="square" rtlCol="0">
            <a:spAutoFit/>
          </a:bodyPr>
          <a:lstStyle/>
          <a:p>
            <a:pPr algn="just"/>
            <a:r>
              <a:rPr lang="en-GB" sz="2400" b="1" i="1" u="sng" dirty="0">
                <a:solidFill>
                  <a:srgbClr val="00B050"/>
                </a:solidFill>
                <a:effectLst/>
                <a:latin typeface="Algerian" panose="04020705040A02060702" pitchFamily="82" charset="0"/>
                <a:ea typeface="Times New Roman" panose="02020603050405020304" pitchFamily="18" charset="0"/>
              </a:rPr>
              <a:t>HTML: </a:t>
            </a:r>
          </a:p>
          <a:p>
            <a:pPr algn="just"/>
            <a:r>
              <a:rPr lang="en-GB" sz="1800" dirty="0">
                <a:solidFill>
                  <a:srgbClr val="282829"/>
                </a:solidFill>
                <a:effectLst/>
                <a:latin typeface="Times New Roman" panose="02020603050405020304" pitchFamily="18" charset="0"/>
                <a:ea typeface="Times New Roman" panose="02020603050405020304" pitchFamily="18" charset="0"/>
              </a:rPr>
              <a:t>HTML is the language for describing the structure of Web pages. HTML gives authors the means to:  Publish online documents with headings , tables, texts, lists, photos etc.HTML </a:t>
            </a:r>
            <a:r>
              <a:rPr lang="en-GB" sz="1800" dirty="0">
                <a:solidFill>
                  <a:srgbClr val="333333"/>
                </a:solidFill>
                <a:effectLst/>
                <a:latin typeface="Times New Roman" panose="02020603050405020304" pitchFamily="18" charset="0"/>
                <a:ea typeface="Times New Roman" panose="02020603050405020304" pitchFamily="18" charset="0"/>
              </a:rPr>
              <a:t>(the Hypertext Markup Language) and CSS (Cascading Style Sheets) are two of the core technologies for building Web pages. HTML provides the structure of the page, CSS the (visual and aural) l</a:t>
            </a:r>
            <a:r>
              <a:rPr lang="en-GB" sz="1800" dirty="0">
                <a:solidFill>
                  <a:srgbClr val="000000"/>
                </a:solidFill>
                <a:effectLst/>
                <a:latin typeface="Times New Roman" panose="02020603050405020304" pitchFamily="18" charset="0"/>
                <a:ea typeface="Times New Roman" panose="02020603050405020304" pitchFamily="18" charset="0"/>
              </a:rPr>
              <a:t>ayout</a:t>
            </a:r>
            <a:r>
              <a:rPr lang="en-GB" sz="1800" i="1" dirty="0">
                <a:solidFill>
                  <a:srgbClr val="333333"/>
                </a:solidFill>
                <a:effectLst/>
                <a:latin typeface="Times New Roman" panose="02020603050405020304" pitchFamily="18" charset="0"/>
                <a:ea typeface="Times New Roman" panose="02020603050405020304" pitchFamily="18" charset="0"/>
              </a:rPr>
              <a:t>,</a:t>
            </a:r>
            <a:r>
              <a:rPr lang="en-GB" sz="1800" dirty="0">
                <a:solidFill>
                  <a:srgbClr val="333333"/>
                </a:solidFill>
                <a:effectLst/>
                <a:latin typeface="Times New Roman" panose="02020603050405020304" pitchFamily="18" charset="0"/>
                <a:ea typeface="Times New Roman" panose="02020603050405020304" pitchFamily="18" charset="0"/>
              </a:rPr>
              <a:t> for a variety of devices. Along with graphics and scripting , HTML and CSS are the basis of building Web pages and Web Applications.</a:t>
            </a:r>
            <a:endParaRPr lang="en-GB"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752515B7-62EA-F461-1954-0AE61A26F8B9}"/>
              </a:ext>
            </a:extLst>
          </p:cNvPr>
          <p:cNvSpPr txBox="1"/>
          <p:nvPr/>
        </p:nvSpPr>
        <p:spPr>
          <a:xfrm>
            <a:off x="112645" y="2925197"/>
            <a:ext cx="11847440" cy="1292662"/>
          </a:xfrm>
          <a:prstGeom prst="rect">
            <a:avLst/>
          </a:prstGeom>
          <a:noFill/>
        </p:spPr>
        <p:txBody>
          <a:bodyPr wrap="square" rtlCol="0">
            <a:spAutoFit/>
          </a:bodyPr>
          <a:lstStyle/>
          <a:p>
            <a:pPr algn="just"/>
            <a:r>
              <a:rPr lang="en-GB" sz="2400" b="1" u="sng" dirty="0">
                <a:solidFill>
                  <a:srgbClr val="00B050"/>
                </a:solidFill>
                <a:effectLst>
                  <a:outerShdw blurRad="38100" dist="38100" dir="2700000" algn="tl">
                    <a:srgbClr val="000000">
                      <a:alpha val="43137"/>
                    </a:srgbClr>
                  </a:outerShdw>
                </a:effectLst>
                <a:latin typeface="Algerian" panose="04020705040A02060702" pitchFamily="82" charset="0"/>
                <a:ea typeface="Times New Roman" panose="02020603050405020304" pitchFamily="18" charset="0"/>
              </a:rPr>
              <a:t>CSS</a:t>
            </a:r>
            <a:r>
              <a:rPr lang="en-GB" dirty="0">
                <a:solidFill>
                  <a:srgbClr val="333333"/>
                </a:solidFill>
                <a:latin typeface="Times New Roman" panose="02020603050405020304" pitchFamily="18" charset="0"/>
                <a:ea typeface="Times New Roman" panose="02020603050405020304" pitchFamily="18" charset="0"/>
              </a:rPr>
              <a:t> :</a:t>
            </a:r>
          </a:p>
          <a:p>
            <a:pPr algn="just"/>
            <a:r>
              <a:rPr lang="en-GB" dirty="0">
                <a:solidFill>
                  <a:srgbClr val="333333"/>
                </a:solidFill>
                <a:latin typeface="Times New Roman" panose="02020603050405020304" pitchFamily="18" charset="0"/>
                <a:ea typeface="Times New Roman" panose="02020603050405020304" pitchFamily="18" charset="0"/>
              </a:rPr>
              <a:t> </a:t>
            </a:r>
            <a:r>
              <a:rPr lang="en-GB" sz="1800" dirty="0">
                <a:solidFill>
                  <a:srgbClr val="333333"/>
                </a:solidFill>
                <a:effectLst/>
                <a:latin typeface="Times New Roman" panose="02020603050405020304" pitchFamily="18" charset="0"/>
                <a:ea typeface="Times New Roman" panose="02020603050405020304" pitchFamily="18" charset="0"/>
              </a:rPr>
              <a:t>CSS is the language for describing the presentation of Web pages, including colours, layout, and fonts. It allows one to adapt the presentation to different types of devices, such as large screens, small screens, or printers. The separation of HTML from CSS makes it easier to maintain sites, share style sheets across pages, and tailor pages to different environment.</a:t>
            </a:r>
            <a:endParaRPr lang="en-GB" sz="1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3DA30EF1-6DDD-8F8F-41B4-235BCB998F99}"/>
              </a:ext>
            </a:extLst>
          </p:cNvPr>
          <p:cNvSpPr txBox="1"/>
          <p:nvPr/>
        </p:nvSpPr>
        <p:spPr>
          <a:xfrm>
            <a:off x="112645" y="4217859"/>
            <a:ext cx="11966710" cy="1569660"/>
          </a:xfrm>
          <a:prstGeom prst="rect">
            <a:avLst/>
          </a:prstGeom>
          <a:noFill/>
        </p:spPr>
        <p:txBody>
          <a:bodyPr wrap="square" rtlCol="0">
            <a:spAutoFit/>
          </a:bodyPr>
          <a:lstStyle/>
          <a:p>
            <a:pPr algn="just"/>
            <a:r>
              <a:rPr lang="en-GB" sz="2400" b="1" i="1" u="sng" dirty="0">
                <a:solidFill>
                  <a:srgbClr val="00B050"/>
                </a:solidFill>
                <a:effectLst>
                  <a:outerShdw blurRad="38100" dist="38100" dir="2700000" algn="tl">
                    <a:srgbClr val="000000">
                      <a:alpha val="43137"/>
                    </a:srgbClr>
                  </a:outerShdw>
                </a:effectLst>
                <a:latin typeface="Algerian" panose="04020705040A02060702" pitchFamily="82" charset="0"/>
                <a:ea typeface="Times New Roman" panose="02020603050405020304" pitchFamily="18" charset="0"/>
              </a:rPr>
              <a:t>JAVASCRIPT</a:t>
            </a:r>
            <a:r>
              <a:rPr lang="en-GB" sz="2400" b="1" i="1" dirty="0">
                <a:solidFill>
                  <a:srgbClr val="00B050"/>
                </a:solidFill>
                <a:effectLst>
                  <a:outerShdw blurRad="38100" dist="38100" dir="2700000" algn="tl">
                    <a:srgbClr val="000000">
                      <a:alpha val="43137"/>
                    </a:srgbClr>
                  </a:outerShdw>
                </a:effectLst>
                <a:latin typeface="Algerian" panose="04020705040A02060702" pitchFamily="82" charset="0"/>
                <a:ea typeface="Times New Roman" panose="02020603050405020304" pitchFamily="18" charset="0"/>
              </a:rPr>
              <a:t> :</a:t>
            </a:r>
            <a:r>
              <a:rPr lang="en-GB" sz="1800" dirty="0">
                <a:solidFill>
                  <a:srgbClr val="333333"/>
                </a:solidFill>
                <a:effectLst/>
                <a:latin typeface="Times New Roman" panose="02020603050405020304" pitchFamily="18" charset="0"/>
                <a:ea typeface="Times New Roman" panose="02020603050405020304" pitchFamily="18" charset="0"/>
              </a:rPr>
              <a:t> </a:t>
            </a:r>
          </a:p>
          <a:p>
            <a:pPr algn="just"/>
            <a:r>
              <a:rPr lang="en-GB" sz="1800" dirty="0">
                <a:solidFill>
                  <a:srgbClr val="333333"/>
                </a:solidFill>
                <a:effectLst/>
                <a:latin typeface="Times New Roman" panose="02020603050405020304" pitchFamily="18" charset="0"/>
                <a:ea typeface="Times New Roman" panose="02020603050405020304" pitchFamily="18" charset="0"/>
              </a:rPr>
              <a:t>JavaScript is a light-weight object-oriented programming language that is used by several websites for scripting the webpages. It is an interpreted, full-fledged programming language. JavaScript enables dynamic interactivity on websites when it is applied to an HTML document. JavaScript makes web pages more dynamic and user-friendly so that they respond to visitors' actions. Or, to put it another way, JavaScript makes web pages interactive.</a:t>
            </a:r>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24216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420</TotalTime>
  <Words>760</Words>
  <Application>Microsoft Office PowerPoint</Application>
  <PresentationFormat>Widescreen</PresentationFormat>
  <Paragraphs>99</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 Arial Narrow</vt:lpstr>
      <vt:lpstr>Algerian</vt:lpstr>
      <vt:lpstr>Arial</vt:lpstr>
      <vt:lpstr>Arial Black</vt:lpstr>
      <vt:lpstr>Arial Narrow</vt:lpstr>
      <vt:lpstr>Arial Rounded MT Bold</vt:lpstr>
      <vt:lpstr>Calibri</vt:lpstr>
      <vt:lpstr>Century Gothic</vt:lpstr>
      <vt:lpstr>Times New Roman</vt:lpstr>
      <vt:lpstr>Wingdings</vt:lpstr>
      <vt:lpstr>Wingdings 3</vt:lpstr>
      <vt:lpstr>Ion Boardroom</vt:lpstr>
      <vt:lpstr>        LANGUAGE TRANSLATOR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TRANSLATOR </dc:title>
  <dc:creator>sanchitasabat0060@gmail.com</dc:creator>
  <cp:lastModifiedBy>sanchitasabat0060@gmail.com</cp:lastModifiedBy>
  <cp:revision>1</cp:revision>
  <dcterms:created xsi:type="dcterms:W3CDTF">2023-03-19T15:09:10Z</dcterms:created>
  <dcterms:modified xsi:type="dcterms:W3CDTF">2023-03-20T05:52:38Z</dcterms:modified>
</cp:coreProperties>
</file>